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sldIdLst>
    <p:sldId id="256" r:id="rId5"/>
    <p:sldId id="270" r:id="rId6"/>
    <p:sldId id="257" r:id="rId7"/>
    <p:sldId id="258" r:id="rId8"/>
    <p:sldId id="260" r:id="rId9"/>
    <p:sldId id="259" r:id="rId10"/>
    <p:sldId id="262" r:id="rId11"/>
    <p:sldId id="263" r:id="rId12"/>
    <p:sldId id="261" r:id="rId13"/>
    <p:sldId id="265" r:id="rId14"/>
    <p:sldId id="266" r:id="rId15"/>
    <p:sldId id="267" r:id="rId16"/>
    <p:sldId id="269"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D11689-2C24-4BA3-B8C6-2D6F325DC230}" v="2" dt="2023-02-02T09:36:36.9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66328" autoAdjust="0"/>
  </p:normalViewPr>
  <p:slideViewPr>
    <p:cSldViewPr snapToGrid="0">
      <p:cViewPr varScale="1">
        <p:scale>
          <a:sx n="48" d="100"/>
          <a:sy n="48" d="100"/>
        </p:scale>
        <p:origin x="150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43B5CF-FABE-4AEB-A9EC-378FB5A9B3C4}" type="datetimeFigureOut">
              <a:rPr lang="en-GB" smtClean="0"/>
              <a:t>02/02/2023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9F8F20-8CB8-4FAE-8952-AF207B392CB6}" type="slidenum">
              <a:rPr lang="en-GB" smtClean="0"/>
              <a:t>‹#›</a:t>
            </a:fld>
            <a:endParaRPr lang="en-GB"/>
          </a:p>
        </p:txBody>
      </p:sp>
    </p:spTree>
    <p:extLst>
      <p:ext uri="{BB962C8B-B14F-4D97-AF65-F5344CB8AC3E}">
        <p14:creationId xmlns:p14="http://schemas.microsoft.com/office/powerpoint/2010/main" val="67328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List ethical issues </a:t>
            </a:r>
          </a:p>
          <a:p>
            <a:r>
              <a:rPr lang="en-GB" dirty="0"/>
              <a:t>List strategies</a:t>
            </a:r>
          </a:p>
          <a:p>
            <a:r>
              <a:rPr lang="en-GB" dirty="0"/>
              <a:t>List techniques</a:t>
            </a:r>
          </a:p>
          <a:p>
            <a:endParaRPr lang="en-GB" dirty="0"/>
          </a:p>
        </p:txBody>
      </p:sp>
      <p:sp>
        <p:nvSpPr>
          <p:cNvPr id="4" name="Slide Number Placeholder 3"/>
          <p:cNvSpPr>
            <a:spLocks noGrp="1"/>
          </p:cNvSpPr>
          <p:nvPr>
            <p:ph type="sldNum" sz="quarter" idx="10"/>
          </p:nvPr>
        </p:nvSpPr>
        <p:spPr/>
        <p:txBody>
          <a:bodyPr/>
          <a:lstStyle/>
          <a:p>
            <a:fld id="{F79F8F20-8CB8-4FAE-8952-AF207B392CB6}" type="slidenum">
              <a:rPr lang="en-GB" smtClean="0"/>
              <a:t>14</a:t>
            </a:fld>
            <a:endParaRPr lang="en-GB"/>
          </a:p>
        </p:txBody>
      </p:sp>
    </p:spTree>
    <p:extLst>
      <p:ext uri="{BB962C8B-B14F-4D97-AF65-F5344CB8AC3E}">
        <p14:creationId xmlns:p14="http://schemas.microsoft.com/office/powerpoint/2010/main" val="4594219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M4/D2 Unit 5</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243104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305" y="2931459"/>
            <a:ext cx="8550178" cy="1465729"/>
          </a:xfrm>
        </p:spPr>
        <p:txBody>
          <a:bodyPr/>
          <a:lstStyle/>
          <a:p>
            <a:pPr algn="ctr"/>
            <a:r>
              <a:rPr lang="en-GB" dirty="0"/>
              <a:t>D2: Justify the strategies and techniques used to overcome ethical issues and challenges experienced by individuals with different needs when planning and providing care.</a:t>
            </a:r>
          </a:p>
          <a:p>
            <a:endParaRPr lang="en-GB" dirty="0"/>
          </a:p>
        </p:txBody>
      </p:sp>
    </p:spTree>
    <p:extLst>
      <p:ext uri="{BB962C8B-B14F-4D97-AF65-F5344CB8AC3E}">
        <p14:creationId xmlns:p14="http://schemas.microsoft.com/office/powerpoint/2010/main" val="239051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305" y="2931459"/>
            <a:ext cx="8550178" cy="1465729"/>
          </a:xfrm>
        </p:spPr>
        <p:txBody>
          <a:bodyPr/>
          <a:lstStyle/>
          <a:p>
            <a:pPr algn="ctr"/>
            <a:r>
              <a:rPr lang="en-GB" dirty="0"/>
              <a:t>D2: Justify the strategies and techniques used to overcome ethical issues and challenges experienced by individuals with different needs when planning and providing care.</a:t>
            </a:r>
          </a:p>
          <a:p>
            <a:endParaRPr lang="en-GB" dirty="0"/>
          </a:p>
        </p:txBody>
      </p:sp>
      <p:cxnSp>
        <p:nvCxnSpPr>
          <p:cNvPr id="4" name="Straight Arrow Connector 3"/>
          <p:cNvCxnSpPr/>
          <p:nvPr/>
        </p:nvCxnSpPr>
        <p:spPr>
          <a:xfrm flipH="1">
            <a:off x="2702859" y="2111189"/>
            <a:ext cx="121023" cy="739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855694" y="874059"/>
            <a:ext cx="2904566" cy="115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Learners give reasons or evidence to support an opinion or prove something right or reasonable. </a:t>
            </a:r>
          </a:p>
        </p:txBody>
      </p:sp>
      <p:cxnSp>
        <p:nvCxnSpPr>
          <p:cNvPr id="7" name="Straight Arrow Connector 6"/>
          <p:cNvCxnSpPr/>
          <p:nvPr/>
        </p:nvCxnSpPr>
        <p:spPr>
          <a:xfrm flipV="1">
            <a:off x="4007224" y="1452283"/>
            <a:ext cx="2245658" cy="1479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 idx="0"/>
          </p:cNvCxnSpPr>
          <p:nvPr/>
        </p:nvCxnSpPr>
        <p:spPr>
          <a:xfrm flipV="1">
            <a:off x="5635394" y="1452283"/>
            <a:ext cx="604041" cy="1479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6239435" y="658907"/>
            <a:ext cx="3240741" cy="793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you completed for M4</a:t>
            </a:r>
          </a:p>
        </p:txBody>
      </p:sp>
      <p:sp>
        <p:nvSpPr>
          <p:cNvPr id="11" name="Rounded Rectangle 10"/>
          <p:cNvSpPr/>
          <p:nvPr/>
        </p:nvSpPr>
        <p:spPr>
          <a:xfrm>
            <a:off x="9910483" y="1936376"/>
            <a:ext cx="1949823" cy="15867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P3 – e.g. managing conflict, balancing resources </a:t>
            </a:r>
          </a:p>
        </p:txBody>
      </p:sp>
      <p:cxnSp>
        <p:nvCxnSpPr>
          <p:cNvPr id="13" name="Straight Arrow Connector 12"/>
          <p:cNvCxnSpPr/>
          <p:nvPr/>
        </p:nvCxnSpPr>
        <p:spPr>
          <a:xfrm flipV="1">
            <a:off x="8619565" y="2480983"/>
            <a:ext cx="1048870" cy="450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178424" y="3664323"/>
            <a:ext cx="584946" cy="49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360305" y="4155141"/>
            <a:ext cx="779929" cy="739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P4</a:t>
            </a:r>
          </a:p>
        </p:txBody>
      </p:sp>
      <p:sp>
        <p:nvSpPr>
          <p:cNvPr id="17" name="Rectangle 16"/>
          <p:cNvSpPr/>
          <p:nvPr/>
        </p:nvSpPr>
        <p:spPr>
          <a:xfrm>
            <a:off x="3079376" y="4652682"/>
            <a:ext cx="7288306" cy="17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aim of the D2 is to give reasons why you would use these strategies and techniques to overcome both ethical issues and challenges</a:t>
            </a:r>
          </a:p>
          <a:p>
            <a:pPr algn="ctr"/>
            <a:r>
              <a:rPr lang="en-GB" dirty="0"/>
              <a:t>Use your merit work from M3 and M4 to start your work </a:t>
            </a:r>
          </a:p>
          <a:p>
            <a:pPr algn="ctr"/>
            <a:r>
              <a:rPr lang="en-GB" dirty="0"/>
              <a:t>Find evidence online to support what you have said – e.g. have training courses for professionals been successful in meeting service users needs</a:t>
            </a:r>
          </a:p>
        </p:txBody>
      </p:sp>
    </p:spTree>
    <p:extLst>
      <p:ext uri="{BB962C8B-B14F-4D97-AF65-F5344CB8AC3E}">
        <p14:creationId xmlns:p14="http://schemas.microsoft.com/office/powerpoint/2010/main" val="341249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Print your M3 and M4 </a:t>
            </a:r>
          </a:p>
        </p:txBody>
      </p:sp>
      <p:sp>
        <p:nvSpPr>
          <p:cNvPr id="3" name="Content Placeholder 2"/>
          <p:cNvSpPr>
            <a:spLocks noGrp="1"/>
          </p:cNvSpPr>
          <p:nvPr>
            <p:ph idx="1"/>
          </p:nvPr>
        </p:nvSpPr>
        <p:spPr/>
        <p:txBody>
          <a:bodyPr>
            <a:normAutofit lnSpcReduction="10000"/>
          </a:bodyPr>
          <a:lstStyle/>
          <a:p>
            <a:r>
              <a:rPr lang="en-GB" dirty="0"/>
              <a:t>Highlight where you have written a strengths of the content </a:t>
            </a:r>
          </a:p>
          <a:p>
            <a:r>
              <a:rPr lang="en-GB" dirty="0"/>
              <a:t>M3- guidance, organisations, legislation, ethical theories, ethical approaches (how we overcome the ethical issues through e.g. knowing how to manage conflicts)</a:t>
            </a:r>
          </a:p>
          <a:p>
            <a:r>
              <a:rPr lang="en-GB" dirty="0"/>
              <a:t>M4- approaches, types of communication, strategies to overcome challenges </a:t>
            </a:r>
          </a:p>
          <a:p>
            <a:r>
              <a:rPr lang="en-GB" dirty="0"/>
              <a:t>Use 2 sheets of big paper to do the following: </a:t>
            </a:r>
          </a:p>
          <a:p>
            <a:r>
              <a:rPr lang="en-GB" dirty="0"/>
              <a:t>Write 4 strengths down from M3 </a:t>
            </a:r>
          </a:p>
          <a:p>
            <a:r>
              <a:rPr lang="en-GB" dirty="0"/>
              <a:t>Write 4 strengths down from M4 </a:t>
            </a:r>
          </a:p>
          <a:p>
            <a:endParaRPr lang="en-GB" dirty="0"/>
          </a:p>
          <a:p>
            <a:r>
              <a:rPr lang="en-GB" dirty="0"/>
              <a:t>Why would you justify using these strategies or techniques? </a:t>
            </a:r>
          </a:p>
          <a:p>
            <a:endParaRPr lang="en-GB" dirty="0"/>
          </a:p>
          <a:p>
            <a:endParaRPr lang="en-GB" dirty="0"/>
          </a:p>
        </p:txBody>
      </p:sp>
      <p:sp>
        <p:nvSpPr>
          <p:cNvPr id="4" name="Rectangle 3"/>
          <p:cNvSpPr/>
          <p:nvPr/>
        </p:nvSpPr>
        <p:spPr>
          <a:xfrm>
            <a:off x="6234953" y="0"/>
            <a:ext cx="6096000" cy="1200329"/>
          </a:xfrm>
          <a:prstGeom prst="rect">
            <a:avLst/>
          </a:prstGeom>
        </p:spPr>
        <p:txBody>
          <a:bodyPr>
            <a:spAutoFit/>
          </a:bodyPr>
          <a:lstStyle/>
          <a:p>
            <a:pPr algn="ctr"/>
            <a:r>
              <a:rPr lang="en-GB" dirty="0"/>
              <a:t>D2: Justify the strategies and techniques used to overcome ethical issues and challenges experienced by individuals with different needs when planning and providing care.</a:t>
            </a:r>
          </a:p>
          <a:p>
            <a:endParaRPr lang="en-GB" dirty="0"/>
          </a:p>
        </p:txBody>
      </p:sp>
    </p:spTree>
    <p:extLst>
      <p:ext uri="{BB962C8B-B14F-4D97-AF65-F5344CB8AC3E}">
        <p14:creationId xmlns:p14="http://schemas.microsoft.com/office/powerpoint/2010/main" val="196743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9720073" cy="2789996"/>
          </a:xfrm>
        </p:spPr>
        <p:txBody>
          <a:bodyPr>
            <a:normAutofit fontScale="90000"/>
          </a:bodyPr>
          <a:lstStyle/>
          <a:p>
            <a:r>
              <a:rPr lang="en-GB" dirty="0"/>
              <a:t>D2: Justify the strategies and techniques used to overcome ethical issues and challenges experienced by individuals with different needs when planning and providing care.</a:t>
            </a:r>
            <a:br>
              <a:rPr lang="en-GB" dirty="0"/>
            </a:br>
            <a:endParaRPr lang="en-GB" dirty="0"/>
          </a:p>
        </p:txBody>
      </p:sp>
      <p:sp>
        <p:nvSpPr>
          <p:cNvPr id="3" name="Content Placeholder 2"/>
          <p:cNvSpPr>
            <a:spLocks noGrp="1"/>
          </p:cNvSpPr>
          <p:nvPr>
            <p:ph idx="1"/>
          </p:nvPr>
        </p:nvSpPr>
        <p:spPr>
          <a:xfrm>
            <a:off x="1024128" y="2796988"/>
            <a:ext cx="9894883" cy="3512372"/>
          </a:xfrm>
        </p:spPr>
        <p:txBody>
          <a:bodyPr>
            <a:noAutofit/>
          </a:bodyPr>
          <a:lstStyle/>
          <a:p>
            <a:r>
              <a:rPr lang="en-GB" sz="1600" dirty="0"/>
              <a:t>Introduction to this part of the assignment </a:t>
            </a:r>
          </a:p>
          <a:p>
            <a:r>
              <a:rPr lang="en-GB" sz="1600" dirty="0"/>
              <a:t>A professional would use this strategy or technique because…..</a:t>
            </a:r>
          </a:p>
          <a:p>
            <a:pPr>
              <a:buFont typeface="Wingdings" panose="05000000000000000000" pitchFamily="2" charset="2"/>
              <a:buChar char="q"/>
            </a:pPr>
            <a:r>
              <a:rPr lang="en-GB" sz="1600" dirty="0"/>
              <a:t>Explain a strength of a strategy or technique (M3/M4), linking it to an ethical issue or challenge that it overcomes </a:t>
            </a:r>
          </a:p>
          <a:p>
            <a:pPr>
              <a:buFont typeface="Wingdings" panose="05000000000000000000" pitchFamily="2" charset="2"/>
              <a:buChar char="q"/>
            </a:pPr>
            <a:r>
              <a:rPr lang="en-GB" sz="1600" dirty="0"/>
              <a:t>Also link this to a case study of how this would help meet their needs </a:t>
            </a:r>
          </a:p>
          <a:p>
            <a:pPr marL="0" indent="0">
              <a:buNone/>
            </a:pPr>
            <a:r>
              <a:rPr lang="en-GB" sz="1600" dirty="0"/>
              <a:t>This has been evidenced in research……….</a:t>
            </a:r>
          </a:p>
          <a:p>
            <a:pPr>
              <a:buFont typeface="Wingdings" panose="05000000000000000000" pitchFamily="2" charset="2"/>
              <a:buChar char="q"/>
            </a:pPr>
            <a:r>
              <a:rPr lang="en-GB" sz="1600" dirty="0"/>
              <a:t>You need to research the effectiveness of the strategies </a:t>
            </a:r>
          </a:p>
          <a:p>
            <a:pPr marL="0" indent="0">
              <a:buNone/>
            </a:pPr>
            <a:endParaRPr lang="en-GB" sz="1600" dirty="0"/>
          </a:p>
          <a:p>
            <a:pPr marL="0" indent="0">
              <a:buNone/>
            </a:pPr>
            <a:r>
              <a:rPr lang="en-GB" sz="1600" dirty="0"/>
              <a:t>Overall conclusion as to why you should use the different techniques or strategies to overcome ethical issues and challenges to meet different needs </a:t>
            </a:r>
          </a:p>
          <a:p>
            <a:pPr marL="0" indent="0">
              <a:buNone/>
            </a:pPr>
            <a:endParaRPr lang="en-GB" sz="2400" dirty="0"/>
          </a:p>
          <a:p>
            <a:endParaRPr lang="en-GB" sz="2400" dirty="0"/>
          </a:p>
          <a:p>
            <a:pPr marL="0" indent="0">
              <a:buNone/>
            </a:pPr>
            <a:r>
              <a:rPr lang="en-GB" sz="2400" dirty="0"/>
              <a:t> </a:t>
            </a:r>
          </a:p>
        </p:txBody>
      </p:sp>
    </p:spTree>
    <p:extLst>
      <p:ext uri="{BB962C8B-B14F-4D97-AF65-F5344CB8AC3E}">
        <p14:creationId xmlns:p14="http://schemas.microsoft.com/office/powerpoint/2010/main" val="1396005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0305" y="2931459"/>
            <a:ext cx="8550178" cy="1465729"/>
          </a:xfrm>
        </p:spPr>
        <p:txBody>
          <a:bodyPr/>
          <a:lstStyle/>
          <a:p>
            <a:pPr algn="ctr"/>
            <a:r>
              <a:rPr lang="en-GB" dirty="0"/>
              <a:t>D2: Justify the strategies and techniques used to overcome ethical issues and challenges experienced by individuals with different needs when planning and providing care.</a:t>
            </a:r>
          </a:p>
          <a:p>
            <a:endParaRPr lang="en-GB" dirty="0"/>
          </a:p>
        </p:txBody>
      </p:sp>
      <p:cxnSp>
        <p:nvCxnSpPr>
          <p:cNvPr id="4" name="Straight Arrow Connector 3"/>
          <p:cNvCxnSpPr/>
          <p:nvPr/>
        </p:nvCxnSpPr>
        <p:spPr>
          <a:xfrm flipH="1">
            <a:off x="2702859" y="2111189"/>
            <a:ext cx="121023" cy="7395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1855694" y="874059"/>
            <a:ext cx="2904566" cy="11564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Learners give reasons or evidence to support an opinion or prove something right or reasonable. </a:t>
            </a:r>
          </a:p>
        </p:txBody>
      </p:sp>
      <p:cxnSp>
        <p:nvCxnSpPr>
          <p:cNvPr id="7" name="Straight Arrow Connector 6"/>
          <p:cNvCxnSpPr/>
          <p:nvPr/>
        </p:nvCxnSpPr>
        <p:spPr>
          <a:xfrm flipV="1">
            <a:off x="4007224" y="1452283"/>
            <a:ext cx="2245658" cy="1479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 idx="0"/>
          </p:cNvCxnSpPr>
          <p:nvPr/>
        </p:nvCxnSpPr>
        <p:spPr>
          <a:xfrm flipV="1">
            <a:off x="5635394" y="1452283"/>
            <a:ext cx="604041" cy="14791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6239435" y="658907"/>
            <a:ext cx="3240741" cy="7933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What you completed for M4</a:t>
            </a:r>
          </a:p>
        </p:txBody>
      </p:sp>
      <p:sp>
        <p:nvSpPr>
          <p:cNvPr id="11" name="Rounded Rectangle 10"/>
          <p:cNvSpPr/>
          <p:nvPr/>
        </p:nvSpPr>
        <p:spPr>
          <a:xfrm>
            <a:off x="9910483" y="1936376"/>
            <a:ext cx="779929" cy="739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P3</a:t>
            </a:r>
          </a:p>
        </p:txBody>
      </p:sp>
      <p:cxnSp>
        <p:nvCxnSpPr>
          <p:cNvPr id="13" name="Straight Arrow Connector 12"/>
          <p:cNvCxnSpPr/>
          <p:nvPr/>
        </p:nvCxnSpPr>
        <p:spPr>
          <a:xfrm flipV="1">
            <a:off x="8619565" y="2480983"/>
            <a:ext cx="1048870" cy="450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2178424" y="3664323"/>
            <a:ext cx="584946" cy="490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1360305" y="4155141"/>
            <a:ext cx="779929" cy="7395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P4</a:t>
            </a:r>
          </a:p>
        </p:txBody>
      </p:sp>
      <p:sp>
        <p:nvSpPr>
          <p:cNvPr id="17" name="Rectangle 16"/>
          <p:cNvSpPr/>
          <p:nvPr/>
        </p:nvSpPr>
        <p:spPr>
          <a:xfrm>
            <a:off x="3079376" y="4652682"/>
            <a:ext cx="7288306" cy="17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The aim of the D2 is to give reasons why you would use these strategies and techniques to overcome both ethical issues and challenges</a:t>
            </a:r>
          </a:p>
          <a:p>
            <a:pPr algn="ctr"/>
            <a:r>
              <a:rPr lang="en-GB" dirty="0"/>
              <a:t>Use your merit work from M3 and M4 to start your work </a:t>
            </a:r>
          </a:p>
          <a:p>
            <a:pPr algn="ctr"/>
            <a:r>
              <a:rPr lang="en-GB" dirty="0"/>
              <a:t>Find evidence online to support what you have said – e.g. have training courses for professionals been successful in meeting service users needs</a:t>
            </a:r>
          </a:p>
        </p:txBody>
      </p:sp>
    </p:spTree>
    <p:extLst>
      <p:ext uri="{BB962C8B-B14F-4D97-AF65-F5344CB8AC3E}">
        <p14:creationId xmlns:p14="http://schemas.microsoft.com/office/powerpoint/2010/main" val="909970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Todays lesson </a:t>
            </a:r>
          </a:p>
        </p:txBody>
      </p:sp>
      <p:sp>
        <p:nvSpPr>
          <p:cNvPr id="3" name="Content Placeholder 2"/>
          <p:cNvSpPr>
            <a:spLocks noGrp="1"/>
          </p:cNvSpPr>
          <p:nvPr>
            <p:ph idx="1"/>
          </p:nvPr>
        </p:nvSpPr>
        <p:spPr>
          <a:xfrm>
            <a:off x="1024127" y="1842247"/>
            <a:ext cx="9720073" cy="4023360"/>
          </a:xfrm>
        </p:spPr>
        <p:txBody>
          <a:bodyPr>
            <a:normAutofit lnSpcReduction="10000"/>
          </a:bodyPr>
          <a:lstStyle/>
          <a:p>
            <a:r>
              <a:rPr lang="en-GB" dirty="0"/>
              <a:t>If you have completed all pass work P1-4 and M1-3 and it is ticked off on your work you can complete this lesson</a:t>
            </a:r>
          </a:p>
          <a:p>
            <a:endParaRPr lang="en-GB" dirty="0"/>
          </a:p>
          <a:p>
            <a:r>
              <a:rPr lang="en-GB" dirty="0"/>
              <a:t>If you have work to do on your P1-4 or M1-3 then you need to go to the computers and finish this before you can move on to the next work </a:t>
            </a:r>
          </a:p>
          <a:p>
            <a:endParaRPr lang="en-GB" dirty="0"/>
          </a:p>
          <a:p>
            <a:r>
              <a:rPr lang="en-GB" dirty="0"/>
              <a:t>If you are unsure I will look at your work and tell you</a:t>
            </a:r>
          </a:p>
          <a:p>
            <a:endParaRPr lang="en-GB" dirty="0"/>
          </a:p>
          <a:p>
            <a:r>
              <a:rPr lang="en-GB" dirty="0"/>
              <a:t>Some of you will not be able to complete merit work – especially those who did not pass their P1-4 for the second time – I will review this at the end of the unit </a:t>
            </a:r>
          </a:p>
        </p:txBody>
      </p:sp>
    </p:spTree>
    <p:extLst>
      <p:ext uri="{BB962C8B-B14F-4D97-AF65-F5344CB8AC3E}">
        <p14:creationId xmlns:p14="http://schemas.microsoft.com/office/powerpoint/2010/main" val="130891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aims </a:t>
            </a:r>
          </a:p>
        </p:txBody>
      </p:sp>
      <p:sp>
        <p:nvSpPr>
          <p:cNvPr id="3" name="Content Placeholder 2"/>
          <p:cNvSpPr>
            <a:spLocks noGrp="1"/>
          </p:cNvSpPr>
          <p:nvPr>
            <p:ph idx="1"/>
          </p:nvPr>
        </p:nvSpPr>
        <p:spPr/>
        <p:txBody>
          <a:bodyPr>
            <a:normAutofit fontScale="85000" lnSpcReduction="10000"/>
          </a:bodyPr>
          <a:lstStyle/>
          <a:p>
            <a:endParaRPr lang="en-GB" dirty="0"/>
          </a:p>
          <a:p>
            <a:r>
              <a:rPr lang="en-GB" sz="3800" dirty="0"/>
              <a:t>To explain the strategies and communication techniques </a:t>
            </a:r>
          </a:p>
          <a:p>
            <a:r>
              <a:rPr lang="en-GB" sz="3800" dirty="0"/>
              <a:t>To explain the success of the strategies </a:t>
            </a:r>
          </a:p>
          <a:p>
            <a:r>
              <a:rPr lang="en-GB" sz="3800" dirty="0"/>
              <a:t>To explain what could go wrong using these strategies </a:t>
            </a:r>
          </a:p>
          <a:p>
            <a:endParaRPr lang="en-GB" dirty="0"/>
          </a:p>
          <a:p>
            <a:endParaRPr lang="en-GB" dirty="0"/>
          </a:p>
          <a:p>
            <a:endParaRPr lang="en-GB" dirty="0"/>
          </a:p>
          <a:p>
            <a:pPr marL="0" indent="0">
              <a:buNone/>
            </a:pPr>
            <a:r>
              <a:rPr lang="en-GB" dirty="0"/>
              <a:t>M4: Assess the strategies and communication techniques used to overcome different challenges faced by individuals with different care and supports needs </a:t>
            </a:r>
          </a:p>
        </p:txBody>
      </p:sp>
      <p:sp>
        <p:nvSpPr>
          <p:cNvPr id="4" name="Oval 3"/>
          <p:cNvSpPr/>
          <p:nvPr/>
        </p:nvSpPr>
        <p:spPr>
          <a:xfrm>
            <a:off x="9036424" y="766482"/>
            <a:ext cx="2474258" cy="15195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P5/M4/D2 </a:t>
            </a:r>
          </a:p>
          <a:p>
            <a:pPr algn="ctr"/>
            <a:r>
              <a:rPr lang="en-GB" dirty="0"/>
              <a:t>17</a:t>
            </a:r>
            <a:r>
              <a:rPr lang="en-GB" baseline="30000" dirty="0"/>
              <a:t>th</a:t>
            </a:r>
            <a:r>
              <a:rPr lang="en-GB" dirty="0"/>
              <a:t> January</a:t>
            </a:r>
          </a:p>
        </p:txBody>
      </p:sp>
    </p:spTree>
    <p:extLst>
      <p:ext uri="{BB962C8B-B14F-4D97-AF65-F5344CB8AC3E}">
        <p14:creationId xmlns:p14="http://schemas.microsoft.com/office/powerpoint/2010/main" val="1158261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5167" y="2000923"/>
            <a:ext cx="7013986" cy="2554545"/>
          </a:xfrm>
          <a:prstGeom prst="rect">
            <a:avLst/>
          </a:prstGeom>
        </p:spPr>
        <p:txBody>
          <a:bodyPr wrap="square">
            <a:spAutoFit/>
          </a:bodyPr>
          <a:lstStyle/>
          <a:p>
            <a:r>
              <a:rPr lang="en-GB" sz="3200" dirty="0"/>
              <a:t>M4: Assess the strategies and communication techniques used to overcome different challenges faced by individuals with different care and supports needs </a:t>
            </a:r>
          </a:p>
        </p:txBody>
      </p:sp>
    </p:spTree>
    <p:extLst>
      <p:ext uri="{BB962C8B-B14F-4D97-AF65-F5344CB8AC3E}">
        <p14:creationId xmlns:p14="http://schemas.microsoft.com/office/powerpoint/2010/main" val="3250593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45167" y="2000923"/>
            <a:ext cx="7013986" cy="2554545"/>
          </a:xfrm>
          <a:prstGeom prst="rect">
            <a:avLst/>
          </a:prstGeom>
        </p:spPr>
        <p:txBody>
          <a:bodyPr wrap="square">
            <a:spAutoFit/>
          </a:bodyPr>
          <a:lstStyle/>
          <a:p>
            <a:r>
              <a:rPr lang="en-GB" sz="3200" dirty="0"/>
              <a:t>M4: Assess the strategies and communication techniques used to overcome different challenges faced by individuals with different care and supports needs </a:t>
            </a:r>
          </a:p>
        </p:txBody>
      </p:sp>
      <p:cxnSp>
        <p:nvCxnSpPr>
          <p:cNvPr id="3" name="Straight Arrow Connector 2"/>
          <p:cNvCxnSpPr/>
          <p:nvPr/>
        </p:nvCxnSpPr>
        <p:spPr>
          <a:xfrm flipH="1">
            <a:off x="5421855" y="1463040"/>
            <a:ext cx="1097279" cy="656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7000976" y="398032"/>
            <a:ext cx="4262280" cy="21300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P4 ‘strategies to overcome challenges’ assess 4 out of the 6</a:t>
            </a:r>
          </a:p>
        </p:txBody>
      </p:sp>
      <p:cxnSp>
        <p:nvCxnSpPr>
          <p:cNvPr id="9" name="Straight Arrow Connector 8"/>
          <p:cNvCxnSpPr/>
          <p:nvPr/>
        </p:nvCxnSpPr>
        <p:spPr>
          <a:xfrm flipH="1">
            <a:off x="1688951" y="2850776"/>
            <a:ext cx="656216" cy="494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50607" y="2710927"/>
            <a:ext cx="2194560" cy="34474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One approach, verbal communication, One alternative method, one technological technique </a:t>
            </a:r>
          </a:p>
        </p:txBody>
      </p:sp>
      <p:cxnSp>
        <p:nvCxnSpPr>
          <p:cNvPr id="13" name="Straight Arrow Connector 12"/>
          <p:cNvCxnSpPr/>
          <p:nvPr/>
        </p:nvCxnSpPr>
        <p:spPr>
          <a:xfrm>
            <a:off x="5550946" y="3453205"/>
            <a:ext cx="2312894" cy="1355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186108" y="5045336"/>
            <a:ext cx="4077148" cy="14200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P4 ‘different types of challenges’ </a:t>
            </a:r>
          </a:p>
        </p:txBody>
      </p:sp>
    </p:spTree>
    <p:extLst>
      <p:ext uri="{BB962C8B-B14F-4D97-AF65-F5344CB8AC3E}">
        <p14:creationId xmlns:p14="http://schemas.microsoft.com/office/powerpoint/2010/main" val="2270131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M4</a:t>
            </a:r>
          </a:p>
        </p:txBody>
      </p:sp>
      <p:sp>
        <p:nvSpPr>
          <p:cNvPr id="3" name="Content Placeholder 2"/>
          <p:cNvSpPr>
            <a:spLocks noGrp="1"/>
          </p:cNvSpPr>
          <p:nvPr>
            <p:ph idx="1"/>
          </p:nvPr>
        </p:nvSpPr>
        <p:spPr/>
        <p:txBody>
          <a:bodyPr>
            <a:normAutofit lnSpcReduction="10000"/>
          </a:bodyPr>
          <a:lstStyle/>
          <a:p>
            <a:r>
              <a:rPr lang="en-GB" dirty="0"/>
              <a:t>For each one (written on the previous slide e.g. one approach) you will need to apply a challenge and how this specific method to overcome it is successful or not. When assessing use a case study to help you think about the impact on the service user</a:t>
            </a:r>
          </a:p>
          <a:p>
            <a:r>
              <a:rPr lang="en-GB" dirty="0"/>
              <a:t>You can use any of the challenges </a:t>
            </a:r>
          </a:p>
          <a:p>
            <a:pPr>
              <a:buFont typeface="Wingdings" panose="05000000000000000000" pitchFamily="2" charset="2"/>
              <a:buChar char="§"/>
            </a:pPr>
            <a:r>
              <a:rPr lang="en-GB" dirty="0"/>
              <a:t>Awareness and knowledge </a:t>
            </a:r>
          </a:p>
          <a:p>
            <a:pPr>
              <a:buFont typeface="Wingdings" panose="05000000000000000000" pitchFamily="2" charset="2"/>
              <a:buChar char="§"/>
            </a:pPr>
            <a:r>
              <a:rPr lang="en-GB" dirty="0"/>
              <a:t>Practical challenges </a:t>
            </a:r>
          </a:p>
          <a:p>
            <a:pPr>
              <a:buFont typeface="Wingdings" panose="05000000000000000000" pitchFamily="2" charset="2"/>
              <a:buChar char="§"/>
            </a:pPr>
            <a:r>
              <a:rPr lang="en-GB" dirty="0"/>
              <a:t>Skills challenges</a:t>
            </a:r>
          </a:p>
          <a:p>
            <a:pPr>
              <a:buFont typeface="Wingdings" panose="05000000000000000000" pitchFamily="2" charset="2"/>
              <a:buChar char="§"/>
            </a:pPr>
            <a:r>
              <a:rPr lang="en-GB" dirty="0"/>
              <a:t>Acceptance and belief challenges</a:t>
            </a:r>
          </a:p>
          <a:p>
            <a:pPr>
              <a:buFont typeface="Wingdings" panose="05000000000000000000" pitchFamily="2" charset="2"/>
              <a:buChar char="§"/>
            </a:pPr>
            <a:r>
              <a:rPr lang="en-GB" dirty="0"/>
              <a:t>Motivational challenges </a:t>
            </a:r>
          </a:p>
          <a:p>
            <a:pPr>
              <a:buFont typeface="Wingdings" panose="05000000000000000000" pitchFamily="2" charset="2"/>
              <a:buChar char="§"/>
            </a:pPr>
            <a:r>
              <a:rPr lang="en-GB" dirty="0"/>
              <a:t>Communication challenges </a:t>
            </a:r>
          </a:p>
        </p:txBody>
      </p:sp>
      <p:sp>
        <p:nvSpPr>
          <p:cNvPr id="4" name="Rectangle 3"/>
          <p:cNvSpPr/>
          <p:nvPr/>
        </p:nvSpPr>
        <p:spPr>
          <a:xfrm>
            <a:off x="5979459" y="123551"/>
            <a:ext cx="6096000" cy="923330"/>
          </a:xfrm>
          <a:prstGeom prst="rect">
            <a:avLst/>
          </a:prstGeom>
        </p:spPr>
        <p:txBody>
          <a:bodyPr>
            <a:spAutoFit/>
          </a:bodyPr>
          <a:lstStyle/>
          <a:p>
            <a:r>
              <a:rPr lang="en-GB" dirty="0"/>
              <a:t>M4: Assess the strategies and communication techniques used to overcome different challenges faced by individuals with different care and supports needs </a:t>
            </a:r>
          </a:p>
        </p:txBody>
      </p:sp>
    </p:spTree>
    <p:extLst>
      <p:ext uri="{BB962C8B-B14F-4D97-AF65-F5344CB8AC3E}">
        <p14:creationId xmlns:p14="http://schemas.microsoft.com/office/powerpoint/2010/main" val="187195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a:t>
            </a:r>
          </a:p>
        </p:txBody>
      </p:sp>
      <p:sp>
        <p:nvSpPr>
          <p:cNvPr id="3" name="Content Placeholder 2"/>
          <p:cNvSpPr>
            <a:spLocks noGrp="1"/>
          </p:cNvSpPr>
          <p:nvPr>
            <p:ph idx="1"/>
          </p:nvPr>
        </p:nvSpPr>
        <p:spPr>
          <a:xfrm>
            <a:off x="835869" y="1721224"/>
            <a:ext cx="10607578" cy="5136776"/>
          </a:xfrm>
        </p:spPr>
        <p:txBody>
          <a:bodyPr>
            <a:normAutofit/>
          </a:bodyPr>
          <a:lstStyle/>
          <a:p>
            <a:pPr marL="0" indent="0">
              <a:buNone/>
            </a:pPr>
            <a:r>
              <a:rPr lang="en-GB" dirty="0"/>
              <a:t>On one piece write the heading ‘Strategy or communication technique’ </a:t>
            </a:r>
          </a:p>
          <a:p>
            <a:pPr lvl="1"/>
            <a:r>
              <a:rPr lang="en-GB" dirty="0"/>
              <a:t>List the ones you are going to cover (refer back to your M4 sheet) and number these </a:t>
            </a:r>
          </a:p>
          <a:p>
            <a:pPr marL="128016" lvl="1" indent="0">
              <a:buNone/>
            </a:pPr>
            <a:r>
              <a:rPr lang="en-GB" sz="2400" dirty="0"/>
              <a:t>On another piece write the heading ‘challenges faced’</a:t>
            </a:r>
          </a:p>
          <a:p>
            <a:pPr lvl="1"/>
            <a:r>
              <a:rPr lang="en-GB" dirty="0"/>
              <a:t>Write down which challenges you are going to link to the strategies and number them accordingly </a:t>
            </a:r>
          </a:p>
          <a:p>
            <a:pPr lvl="1"/>
            <a:r>
              <a:rPr lang="en-GB" dirty="0"/>
              <a:t>Write down the service user you are going to relate this to </a:t>
            </a:r>
          </a:p>
          <a:p>
            <a:pPr marL="128016" lvl="1" indent="0">
              <a:buNone/>
            </a:pPr>
            <a:r>
              <a:rPr lang="en-GB" sz="2400" dirty="0"/>
              <a:t>On another piece write the heading ‘Successful’</a:t>
            </a:r>
          </a:p>
          <a:p>
            <a:pPr lvl="1"/>
            <a:r>
              <a:rPr lang="en-GB" dirty="0"/>
              <a:t>Write down for each one a point that says how this strategy would be successful in overcoming the challenge for the service user </a:t>
            </a:r>
          </a:p>
          <a:p>
            <a:pPr marL="128016" lvl="1" indent="0">
              <a:buNone/>
            </a:pPr>
            <a:r>
              <a:rPr lang="en-GB" sz="2400" dirty="0"/>
              <a:t>On another piece write the heading ‘Unsuccessful’</a:t>
            </a:r>
          </a:p>
          <a:p>
            <a:pPr lvl="1"/>
            <a:r>
              <a:rPr lang="en-GB" dirty="0"/>
              <a:t>Write down for each one a point that says how this strategy may be unsuccessful in overcoming the challenge for the service user </a:t>
            </a:r>
          </a:p>
          <a:p>
            <a:pPr marL="128016" lvl="1" indent="0">
              <a:buNone/>
            </a:pPr>
            <a:endParaRPr lang="en-GB" sz="2400" dirty="0"/>
          </a:p>
          <a:p>
            <a:pPr marL="128016" lvl="1" indent="0">
              <a:buNone/>
            </a:pPr>
            <a:r>
              <a:rPr lang="en-GB" sz="2400" dirty="0"/>
              <a:t>You may need to use both sides of your paper or get another piece the same colour </a:t>
            </a:r>
          </a:p>
        </p:txBody>
      </p:sp>
      <p:sp>
        <p:nvSpPr>
          <p:cNvPr id="4" name="Rectangle 3"/>
          <p:cNvSpPr/>
          <p:nvPr/>
        </p:nvSpPr>
        <p:spPr>
          <a:xfrm>
            <a:off x="6139658" y="0"/>
            <a:ext cx="6096000" cy="923330"/>
          </a:xfrm>
          <a:prstGeom prst="rect">
            <a:avLst/>
          </a:prstGeom>
        </p:spPr>
        <p:txBody>
          <a:bodyPr>
            <a:spAutoFit/>
          </a:bodyPr>
          <a:lstStyle/>
          <a:p>
            <a:r>
              <a:rPr lang="en-GB" dirty="0"/>
              <a:t>M4: Assess the strategies and communication techniques used to overcome different challenges faced by individuals with different care and supports needs </a:t>
            </a:r>
          </a:p>
        </p:txBody>
      </p:sp>
    </p:spTree>
    <p:extLst>
      <p:ext uri="{BB962C8B-B14F-4D97-AF65-F5344CB8AC3E}">
        <p14:creationId xmlns:p14="http://schemas.microsoft.com/office/powerpoint/2010/main" val="1159676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15153" y="470647"/>
            <a:ext cx="2716306" cy="5620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r>
              <a:rPr lang="en-GB" dirty="0"/>
              <a:t>Strategy or communication technique</a:t>
            </a:r>
          </a:p>
          <a:p>
            <a:r>
              <a:rPr lang="en-GB" dirty="0"/>
              <a:t>1.  </a:t>
            </a:r>
            <a:r>
              <a:rPr lang="en-GB" sz="2000" dirty="0"/>
              <a:t>Humanistic approach to communication </a:t>
            </a:r>
          </a:p>
          <a:p>
            <a:r>
              <a:rPr lang="en-GB" sz="2000" dirty="0"/>
              <a:t>2. Communication boards</a:t>
            </a:r>
          </a:p>
          <a:p>
            <a:r>
              <a:rPr lang="en-GB" sz="2000" dirty="0"/>
              <a:t>3. Verbal communication </a:t>
            </a:r>
          </a:p>
          <a:p>
            <a:r>
              <a:rPr lang="en-GB" sz="2000" dirty="0"/>
              <a:t>4. Text relay service </a:t>
            </a:r>
          </a:p>
          <a:p>
            <a:r>
              <a:rPr lang="en-GB" dirty="0"/>
              <a:t>5.</a:t>
            </a:r>
          </a:p>
          <a:p>
            <a:r>
              <a:rPr lang="en-GB" dirty="0"/>
              <a:t>6.</a:t>
            </a:r>
          </a:p>
          <a:p>
            <a:r>
              <a:rPr lang="en-GB" dirty="0"/>
              <a:t>7.</a:t>
            </a:r>
          </a:p>
          <a:p>
            <a:r>
              <a:rPr lang="en-GB" dirty="0"/>
              <a:t>8.</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5" name="Rectangle 4"/>
          <p:cNvSpPr/>
          <p:nvPr/>
        </p:nvSpPr>
        <p:spPr>
          <a:xfrm>
            <a:off x="3167858" y="470646"/>
            <a:ext cx="2716306" cy="5620871"/>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r>
              <a:rPr lang="en-GB" dirty="0"/>
              <a:t>Challenges faced</a:t>
            </a:r>
          </a:p>
          <a:p>
            <a:pPr algn="ctr"/>
            <a:endParaRPr lang="en-GB" dirty="0"/>
          </a:p>
          <a:p>
            <a:r>
              <a:rPr lang="en-GB" dirty="0"/>
              <a:t>1.  Motivational challenges - Alice</a:t>
            </a:r>
          </a:p>
          <a:p>
            <a:r>
              <a:rPr lang="en-GB" dirty="0"/>
              <a:t>2. Communication challenges- </a:t>
            </a:r>
            <a:r>
              <a:rPr lang="en-GB" dirty="0" err="1"/>
              <a:t>Tremayne</a:t>
            </a:r>
            <a:endParaRPr lang="en-GB" dirty="0"/>
          </a:p>
          <a:p>
            <a:r>
              <a:rPr lang="en-GB" dirty="0"/>
              <a:t>3. Awareness and knowledge – any case study</a:t>
            </a:r>
          </a:p>
          <a:p>
            <a:r>
              <a:rPr lang="en-GB" dirty="0"/>
              <a:t>4. Practical challenges – help with everyday living </a:t>
            </a:r>
          </a:p>
          <a:p>
            <a:r>
              <a:rPr lang="en-GB" dirty="0"/>
              <a:t>5.</a:t>
            </a:r>
          </a:p>
          <a:p>
            <a:r>
              <a:rPr lang="en-GB" dirty="0"/>
              <a:t>6.</a:t>
            </a:r>
          </a:p>
          <a:p>
            <a:r>
              <a:rPr lang="en-GB" dirty="0"/>
              <a:t>7.</a:t>
            </a:r>
          </a:p>
          <a:p>
            <a:r>
              <a:rPr lang="en-GB" dirty="0"/>
              <a:t>8.</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6" name="Rectangle 5"/>
          <p:cNvSpPr/>
          <p:nvPr/>
        </p:nvSpPr>
        <p:spPr>
          <a:xfrm>
            <a:off x="6120563" y="470647"/>
            <a:ext cx="2716306" cy="601083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r>
              <a:rPr lang="en-GB" dirty="0"/>
              <a:t>Successful</a:t>
            </a:r>
          </a:p>
          <a:p>
            <a:pPr marL="342900" indent="-342900">
              <a:buAutoNum type="arabicPeriod"/>
            </a:pPr>
            <a:r>
              <a:rPr lang="en-GB" dirty="0"/>
              <a:t>This would be successful</a:t>
            </a:r>
          </a:p>
          <a:p>
            <a:pPr algn="ctr"/>
            <a:r>
              <a:rPr lang="en-GB" dirty="0"/>
              <a:t>Successful</a:t>
            </a:r>
          </a:p>
          <a:p>
            <a:pPr marL="342900" indent="-342900">
              <a:buAutoNum type="arabicPeriod"/>
            </a:pPr>
            <a:r>
              <a:rPr lang="en-GB" dirty="0"/>
              <a:t>Allows the professional to have a person centred approach which will be positive and give Alice the choices she has and give her the belief that she can change her life. This will allow her to be motivated as she gains self belief.   </a:t>
            </a:r>
          </a:p>
          <a:p>
            <a:r>
              <a:rPr lang="en-GB" dirty="0"/>
              <a:t>2.</a:t>
            </a:r>
          </a:p>
          <a:p>
            <a:r>
              <a:rPr lang="en-GB" dirty="0"/>
              <a:t>3.</a:t>
            </a:r>
          </a:p>
          <a:p>
            <a:r>
              <a:rPr lang="en-GB" dirty="0"/>
              <a:t>4.</a:t>
            </a:r>
          </a:p>
          <a:p>
            <a:r>
              <a:rPr lang="en-GB" dirty="0"/>
              <a:t>5.</a:t>
            </a:r>
          </a:p>
          <a:p>
            <a:r>
              <a:rPr lang="en-GB" dirty="0"/>
              <a:t>6.</a:t>
            </a:r>
          </a:p>
          <a:p>
            <a:r>
              <a:rPr lang="en-GB" dirty="0"/>
              <a:t>7.</a:t>
            </a:r>
          </a:p>
          <a:p>
            <a:r>
              <a:rPr lang="en-GB" dirty="0"/>
              <a:t>8.</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
        <p:nvSpPr>
          <p:cNvPr id="7" name="Rectangle 6"/>
          <p:cNvSpPr/>
          <p:nvPr/>
        </p:nvSpPr>
        <p:spPr>
          <a:xfrm>
            <a:off x="9073268" y="470647"/>
            <a:ext cx="2952705" cy="6010836"/>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r>
              <a:rPr lang="en-GB" dirty="0"/>
              <a:t>Unsuccessful </a:t>
            </a:r>
          </a:p>
          <a:p>
            <a:r>
              <a:rPr lang="en-GB" dirty="0"/>
              <a:t>1.  If Alice does not communicate using this approach as it relies on good communication then the professional will be unable to overcome her motivation to change. This approach will also not be successful as it ignores her behaviour, her drinking, and therefore will not be able to overcome her motivation to change her lifestyle</a:t>
            </a:r>
          </a:p>
          <a:p>
            <a:r>
              <a:rPr lang="en-GB" dirty="0"/>
              <a:t>2.</a:t>
            </a:r>
          </a:p>
          <a:p>
            <a:r>
              <a:rPr lang="en-GB" dirty="0"/>
              <a:t>3.</a:t>
            </a:r>
          </a:p>
          <a:p>
            <a:r>
              <a:rPr lang="en-GB" dirty="0"/>
              <a:t>4.</a:t>
            </a:r>
          </a:p>
          <a:p>
            <a:r>
              <a:rPr lang="en-GB" dirty="0"/>
              <a:t>5.</a:t>
            </a:r>
          </a:p>
          <a:p>
            <a:r>
              <a:rPr lang="en-GB" dirty="0"/>
              <a:t>6.</a:t>
            </a:r>
          </a:p>
          <a:p>
            <a:r>
              <a:rPr lang="en-GB" dirty="0"/>
              <a:t>7.</a:t>
            </a:r>
          </a:p>
          <a:p>
            <a:r>
              <a:rPr lang="en-GB" dirty="0"/>
              <a:t>8.</a:t>
            </a:r>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p:txBody>
      </p:sp>
    </p:spTree>
    <p:extLst>
      <p:ext uri="{BB962C8B-B14F-4D97-AF65-F5344CB8AC3E}">
        <p14:creationId xmlns:p14="http://schemas.microsoft.com/office/powerpoint/2010/main" val="266306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 </a:t>
            </a:r>
          </a:p>
        </p:txBody>
      </p:sp>
      <p:sp>
        <p:nvSpPr>
          <p:cNvPr id="3" name="Content Placeholder 2"/>
          <p:cNvSpPr>
            <a:spLocks noGrp="1"/>
          </p:cNvSpPr>
          <p:nvPr>
            <p:ph idx="1"/>
          </p:nvPr>
        </p:nvSpPr>
        <p:spPr>
          <a:xfrm>
            <a:off x="1024128" y="1698171"/>
            <a:ext cx="10930307" cy="4275012"/>
          </a:xfrm>
        </p:spPr>
        <p:txBody>
          <a:bodyPr>
            <a:normAutofit fontScale="92500" lnSpcReduction="20000"/>
          </a:bodyPr>
          <a:lstStyle/>
          <a:p>
            <a:r>
              <a:rPr lang="en-GB" sz="3000" dirty="0"/>
              <a:t>Introduction to this part of the assignment</a:t>
            </a:r>
          </a:p>
          <a:p>
            <a:r>
              <a:rPr lang="en-GB" sz="3000" dirty="0"/>
              <a:t>Introduce the strategy or communication technique</a:t>
            </a:r>
          </a:p>
          <a:p>
            <a:r>
              <a:rPr lang="en-GB" sz="1900" dirty="0">
                <a:solidFill>
                  <a:srgbClr val="FF0000"/>
                </a:solidFill>
              </a:rPr>
              <a:t>The first strategy or communication technique used in health and social care is….</a:t>
            </a:r>
          </a:p>
          <a:p>
            <a:pPr lvl="1"/>
            <a:r>
              <a:rPr lang="en-GB" sz="2200" dirty="0"/>
              <a:t>What challenge could this overcome (look back at p4)</a:t>
            </a:r>
          </a:p>
          <a:p>
            <a:pPr marL="128016" lvl="1" indent="0">
              <a:buNone/>
            </a:pPr>
            <a:r>
              <a:rPr lang="en-GB" sz="2200" dirty="0">
                <a:solidFill>
                  <a:srgbClr val="FF0000"/>
                </a:solidFill>
              </a:rPr>
              <a:t>The challenge this will overcome for the service user is….The case study this links to is…</a:t>
            </a:r>
          </a:p>
          <a:p>
            <a:pPr lvl="1"/>
            <a:r>
              <a:rPr lang="en-GB" sz="2200" dirty="0"/>
              <a:t>Successful – what impact would this have on the service user (case study) </a:t>
            </a:r>
          </a:p>
          <a:p>
            <a:pPr marL="128016" lvl="1" indent="0">
              <a:buNone/>
            </a:pPr>
            <a:r>
              <a:rPr lang="en-GB" sz="2200" dirty="0">
                <a:solidFill>
                  <a:srgbClr val="FF0000"/>
                </a:solidFill>
              </a:rPr>
              <a:t>The strengths of using this strategy or communication technique is…</a:t>
            </a:r>
          </a:p>
          <a:p>
            <a:pPr lvl="1"/>
            <a:r>
              <a:rPr lang="en-GB" sz="2200" dirty="0"/>
              <a:t>Not successful  - what impact would this have on the service user (case study) </a:t>
            </a:r>
          </a:p>
          <a:p>
            <a:pPr marL="128016" lvl="1" indent="0">
              <a:buNone/>
            </a:pPr>
            <a:r>
              <a:rPr lang="en-GB" sz="2200" dirty="0">
                <a:solidFill>
                  <a:srgbClr val="FF0000"/>
                </a:solidFill>
              </a:rPr>
              <a:t>The weaknesses of using this strategy or communication technique is…</a:t>
            </a:r>
          </a:p>
          <a:p>
            <a:pPr lvl="1"/>
            <a:endParaRPr lang="en-GB" sz="2200" dirty="0"/>
          </a:p>
          <a:p>
            <a:pPr marL="128016" lvl="1" indent="0">
              <a:buNone/>
            </a:pPr>
            <a:r>
              <a:rPr lang="en-GB" sz="3000" dirty="0"/>
              <a:t>Overall conclusion – do you think the strategies and communication techniques are successful in overcoming the challenges faced by the service users. </a:t>
            </a:r>
          </a:p>
          <a:p>
            <a:pPr lvl="1"/>
            <a:endParaRPr lang="en-GB" dirty="0"/>
          </a:p>
          <a:p>
            <a:endParaRPr lang="en-GB" dirty="0"/>
          </a:p>
        </p:txBody>
      </p:sp>
      <p:sp>
        <p:nvSpPr>
          <p:cNvPr id="4" name="Rectangle 3"/>
          <p:cNvSpPr/>
          <p:nvPr/>
        </p:nvSpPr>
        <p:spPr>
          <a:xfrm>
            <a:off x="0" y="6211669"/>
            <a:ext cx="11954435" cy="646331"/>
          </a:xfrm>
          <a:prstGeom prst="rect">
            <a:avLst/>
          </a:prstGeom>
        </p:spPr>
        <p:txBody>
          <a:bodyPr wrap="square">
            <a:spAutoFit/>
          </a:bodyPr>
          <a:lstStyle/>
          <a:p>
            <a:r>
              <a:rPr lang="en-GB" dirty="0"/>
              <a:t>M4: Assess the strategies and communication techniques used to overcome different challenges faced by individuals with different care and supports needs </a:t>
            </a:r>
          </a:p>
        </p:txBody>
      </p:sp>
    </p:spTree>
    <p:extLst>
      <p:ext uri="{BB962C8B-B14F-4D97-AF65-F5344CB8AC3E}">
        <p14:creationId xmlns:p14="http://schemas.microsoft.com/office/powerpoint/2010/main" val="26608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ef9200b-a5bb-49d7-a91e-394e8b2b249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91DF398E88824E8E2716F9B3A6A4D7" ma:contentTypeVersion="15" ma:contentTypeDescription="Create a new document." ma:contentTypeScope="" ma:versionID="0a744415c14b49a64b42c9a86eda8694">
  <xsd:schema xmlns:xsd="http://www.w3.org/2001/XMLSchema" xmlns:xs="http://www.w3.org/2001/XMLSchema" xmlns:p="http://schemas.microsoft.com/office/2006/metadata/properties" xmlns:ns3="9ef9200b-a5bb-49d7-a91e-394e8b2b2491" xmlns:ns4="805ce19d-c951-4ff5-96d9-8c14a9e2dafd" targetNamespace="http://schemas.microsoft.com/office/2006/metadata/properties" ma:root="true" ma:fieldsID="5ad463e3e0a370151eb9c43bb10b527d" ns3:_="" ns4:_="">
    <xsd:import namespace="9ef9200b-a5bb-49d7-a91e-394e8b2b2491"/>
    <xsd:import namespace="805ce19d-c951-4ff5-96d9-8c14a9e2dafd"/>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f9200b-a5bb-49d7-a91e-394e8b2b24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05ce19d-c951-4ff5-96d9-8c14a9e2daf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40D7C-243F-4B60-9362-77E9FE0D0BA8}">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9ef9200b-a5bb-49d7-a91e-394e8b2b2491"/>
    <ds:schemaRef ds:uri="805ce19d-c951-4ff5-96d9-8c14a9e2dafd"/>
    <ds:schemaRef ds:uri="http://www.w3.org/XML/1998/namespace"/>
    <ds:schemaRef ds:uri="http://purl.org/dc/dcmitype/"/>
  </ds:schemaRefs>
</ds:datastoreItem>
</file>

<file path=customXml/itemProps2.xml><?xml version="1.0" encoding="utf-8"?>
<ds:datastoreItem xmlns:ds="http://schemas.openxmlformats.org/officeDocument/2006/customXml" ds:itemID="{543FB748-3978-4C07-A1B3-5205910FC37E}">
  <ds:schemaRefs>
    <ds:schemaRef ds:uri="http://schemas.microsoft.com/sharepoint/v3/contenttype/forms"/>
  </ds:schemaRefs>
</ds:datastoreItem>
</file>

<file path=customXml/itemProps3.xml><?xml version="1.0" encoding="utf-8"?>
<ds:datastoreItem xmlns:ds="http://schemas.openxmlformats.org/officeDocument/2006/customXml" ds:itemID="{EB799781-9491-4131-B8DF-6533ABC2C4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ef9200b-a5bb-49d7-a91e-394e8b2b2491"/>
    <ds:schemaRef ds:uri="805ce19d-c951-4ff5-96d9-8c14a9e2da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182</TotalTime>
  <Words>1380</Words>
  <Application>Microsoft Office PowerPoint</Application>
  <PresentationFormat>Widescreen</PresentationFormat>
  <Paragraphs>214</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Tw Cen MT</vt:lpstr>
      <vt:lpstr>Tw Cen MT Condensed</vt:lpstr>
      <vt:lpstr>Wingdings</vt:lpstr>
      <vt:lpstr>Wingdings 3</vt:lpstr>
      <vt:lpstr>Integral</vt:lpstr>
      <vt:lpstr>M4/D2 Unit 5</vt:lpstr>
      <vt:lpstr>Todays lesson </vt:lpstr>
      <vt:lpstr>Learning aims </vt:lpstr>
      <vt:lpstr>PowerPoint Presentation</vt:lpstr>
      <vt:lpstr>PowerPoint Presentation</vt:lpstr>
      <vt:lpstr>M4</vt:lpstr>
      <vt:lpstr>Activity </vt:lpstr>
      <vt:lpstr>PowerPoint Presentation</vt:lpstr>
      <vt:lpstr>Plan </vt:lpstr>
      <vt:lpstr>PowerPoint Presentation</vt:lpstr>
      <vt:lpstr>PowerPoint Presentation</vt:lpstr>
      <vt:lpstr>Print your M3 and M4 </vt:lpstr>
      <vt:lpstr>D2: Justify the strategies and techniques used to overcome ethical issues and challenges experienced by individuals with different needs when planning and providing care. </vt:lpstr>
      <vt:lpstr>PowerPoint Presentation</vt:lpstr>
    </vt:vector>
  </TitlesOfParts>
  <Company>Clapton Girls'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M4/D2 Unit 5</dc:title>
  <dc:creator>Natasha Underwood</dc:creator>
  <cp:lastModifiedBy>Joshua Goodacre</cp:lastModifiedBy>
  <cp:revision>22</cp:revision>
  <dcterms:created xsi:type="dcterms:W3CDTF">2016-11-30T09:44:35Z</dcterms:created>
  <dcterms:modified xsi:type="dcterms:W3CDTF">2023-02-02T09:36:37Z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0x010100E191DF398E88824E8E2716F9B3A6A4D7</vt:lpwstr>
  </property>
</Properties>
</file>