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2" r:id="rId5"/>
    <p:sldId id="259" r:id="rId6"/>
    <p:sldId id="265" r:id="rId7"/>
    <p:sldId id="263" r:id="rId8"/>
    <p:sldId id="264" r:id="rId9"/>
    <p:sldId id="270" r:id="rId10"/>
    <p:sldId id="257" r:id="rId11"/>
    <p:sldId id="269" r:id="rId12"/>
    <p:sldId id="271" r:id="rId13"/>
    <p:sldId id="260" r:id="rId14"/>
    <p:sldId id="266" r:id="rId15"/>
    <p:sldId id="258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EAC60-9030-4A53-BC22-B5997523FEEB}" v="2" dt="2023-02-02T09:32:58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96154" autoAdjust="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996CB-23F0-4085-95D9-34C2F6D47D2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3F60F-2166-4FDC-B876-DCE289419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9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task groups of 4 split into two</a:t>
            </a:r>
            <a:r>
              <a:rPr lang="en-GB" baseline="0" dirty="0"/>
              <a:t> </a:t>
            </a:r>
          </a:p>
          <a:p>
            <a:r>
              <a:rPr lang="en-GB" baseline="0" dirty="0"/>
              <a:t>One is a person who is treated and cared for using the terms </a:t>
            </a:r>
          </a:p>
          <a:p>
            <a:r>
              <a:rPr lang="en-GB" baseline="0" dirty="0"/>
              <a:t>One is a person who isn’t </a:t>
            </a:r>
          </a:p>
          <a:p>
            <a:r>
              <a:rPr lang="en-GB" baseline="0" dirty="0"/>
              <a:t>Write down how this may impact on the service user </a:t>
            </a:r>
          </a:p>
          <a:p>
            <a:r>
              <a:rPr lang="en-GB" baseline="0" dirty="0"/>
              <a:t>Compare and share these </a:t>
            </a:r>
          </a:p>
          <a:p>
            <a:r>
              <a:rPr lang="en-GB" baseline="0" dirty="0"/>
              <a:t>Why is it important? </a:t>
            </a:r>
          </a:p>
          <a:p>
            <a:endParaRPr lang="en-GB" baseline="0" dirty="0"/>
          </a:p>
          <a:p>
            <a:r>
              <a:rPr lang="en-GB" baseline="0" dirty="0"/>
              <a:t>Write up in books – peer assess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3F60F-2166-4FDC-B876-DCE289419E0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8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3F60F-2166-4FDC-B876-DCE289419E0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19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4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6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2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7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9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78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0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0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6AAD-0275-4269-B227-D72E86EA64FA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C95C-906B-4B22-80F8-40BA07DAC8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6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GB" dirty="0"/>
              <a:t>Continue with your work…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Last lesson you completed work on post it notes looking at legislation which prevents discrimination </a:t>
            </a:r>
          </a:p>
          <a:p>
            <a:endParaRPr lang="en-GB" dirty="0"/>
          </a:p>
          <a:p>
            <a:r>
              <a:rPr lang="en-GB" dirty="0"/>
              <a:t>Complete this in your groups </a:t>
            </a:r>
          </a:p>
        </p:txBody>
      </p:sp>
    </p:spTree>
    <p:extLst>
      <p:ext uri="{BB962C8B-B14F-4D97-AF65-F5344CB8AC3E}">
        <p14:creationId xmlns:p14="http://schemas.microsoft.com/office/powerpoint/2010/main" val="3130922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GB" dirty="0"/>
              <a:t>The importance of using equality, diversity and preventing discrimination…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6363" y="6176963"/>
            <a:ext cx="99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L03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1988" y="1911950"/>
            <a:ext cx="3850983" cy="46343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AA89E8C-8DA6-40BE-946D-7327B01D93AD}"/>
              </a:ext>
            </a:extLst>
          </p:cNvPr>
          <p:cNvSpPr/>
          <p:nvPr/>
        </p:nvSpPr>
        <p:spPr>
          <a:xfrm>
            <a:off x="682580" y="2691685"/>
            <a:ext cx="2962141" cy="3000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Work in pairs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1. One is a person who is treated and cared for using the terms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2. One is someone who isn’t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Write around your people the impact on this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15300" y="20955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might happen to their self-esteem?</a:t>
            </a:r>
          </a:p>
          <a:p>
            <a:r>
              <a:rPr lang="en-US" dirty="0"/>
              <a:t>What might happen to their confidence? </a:t>
            </a:r>
          </a:p>
          <a:p>
            <a:r>
              <a:rPr lang="en-US" dirty="0"/>
              <a:t>What will happen to any existing conditions they may have? </a:t>
            </a:r>
          </a:p>
          <a:p>
            <a:r>
              <a:rPr lang="en-US" dirty="0"/>
              <a:t>Will they be likely to want to get help again? </a:t>
            </a:r>
          </a:p>
          <a:p>
            <a:r>
              <a:rPr lang="en-US" dirty="0"/>
              <a:t>What will happen to the trust they have in how professionals work?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0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60021"/>
            <a:ext cx="10515600" cy="1325563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P1: Explain the importance of promoting equality and diversity for individuals with different needs </a:t>
            </a:r>
          </a:p>
        </p:txBody>
      </p:sp>
      <p:sp>
        <p:nvSpPr>
          <p:cNvPr id="4" name="Oval 3"/>
          <p:cNvSpPr/>
          <p:nvPr/>
        </p:nvSpPr>
        <p:spPr>
          <a:xfrm>
            <a:off x="121920" y="1828800"/>
            <a:ext cx="1676400" cy="8077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Assignment plan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26920" y="223266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421380" y="163068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Introduction 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Explain key terms with general examples in health and social care 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Introduce your two case studies that you are going to use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05600" y="2232660"/>
            <a:ext cx="1676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549640" y="163068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First case study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Apply equality and diversity to the individual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How would it help them if it was used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What may happen if it isn’t used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723120" y="3429000"/>
            <a:ext cx="1524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100060" y="489204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Second case study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Apply equality and diversity to the individual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How would it help them if it was used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What may happen if it isn’t used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H="1" flipV="1">
            <a:off x="8100060" y="4211392"/>
            <a:ext cx="540403" cy="624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0" y="5212080"/>
            <a:ext cx="5289944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Your overall conclusions from looking at both case studies as to why it is important to promote equality and diversity for these individuals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20" y="2738916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Ending of P1 – link into M1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In this part you will create a paragraph to link to your next section which will be your M1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Curved Connector 23"/>
          <p:cNvCxnSpPr>
            <a:cxnSpLocks/>
          </p:cNvCxnSpPr>
          <p:nvPr/>
        </p:nvCxnSpPr>
        <p:spPr>
          <a:xfrm rot="16200000" flipV="1">
            <a:off x="1278278" y="4711999"/>
            <a:ext cx="973410" cy="5238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686550" y="3008692"/>
            <a:ext cx="1714500" cy="1487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Advocacy </a:t>
            </a:r>
          </a:p>
          <a:p>
            <a:pPr algn="ctr"/>
            <a:r>
              <a:rPr lang="en-GB" dirty="0"/>
              <a:t>What it is</a:t>
            </a:r>
          </a:p>
          <a:p>
            <a:pPr algn="ctr"/>
            <a:r>
              <a:rPr lang="en-GB" dirty="0"/>
              <a:t>Why might you use it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9F8D78-43A2-4E8E-BAF4-E5664D84B5C1}"/>
              </a:ext>
            </a:extLst>
          </p:cNvPr>
          <p:cNvCxnSpPr/>
          <p:nvPr/>
        </p:nvCxnSpPr>
        <p:spPr>
          <a:xfrm>
            <a:off x="7572778" y="4487231"/>
            <a:ext cx="0" cy="68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42B58C8-832A-4B88-9B2B-AC7D082226D4}"/>
              </a:ext>
            </a:extLst>
          </p:cNvPr>
          <p:cNvSpPr/>
          <p:nvPr/>
        </p:nvSpPr>
        <p:spPr>
          <a:xfrm>
            <a:off x="5473545" y="4799708"/>
            <a:ext cx="2408325" cy="1898271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What does preventing discrimination mean? How would advocacy help? Apply to one case study </a:t>
            </a:r>
            <a:r>
              <a:rPr lang="en-GB" dirty="0"/>
              <a:t>? </a:t>
            </a:r>
          </a:p>
          <a:p>
            <a:pPr algn="ctr"/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F619262-2306-497E-BDC9-B97618D36E9C}"/>
              </a:ext>
            </a:extLst>
          </p:cNvPr>
          <p:cNvCxnSpPr/>
          <p:nvPr/>
        </p:nvCxnSpPr>
        <p:spPr>
          <a:xfrm flipH="1">
            <a:off x="4868214" y="6168980"/>
            <a:ext cx="605331" cy="9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48991" y="3137714"/>
            <a:ext cx="3098146" cy="1349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Add the work on the impact on preventing discrimination has generally (person activity)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73545" y="4038600"/>
            <a:ext cx="444655" cy="1071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43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60021"/>
            <a:ext cx="10515600" cy="1325563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P1: Explain the importance of promoting equality and diversity for individuals with different needs </a:t>
            </a:r>
          </a:p>
        </p:txBody>
      </p:sp>
      <p:sp>
        <p:nvSpPr>
          <p:cNvPr id="4" name="Oval 3"/>
          <p:cNvSpPr/>
          <p:nvPr/>
        </p:nvSpPr>
        <p:spPr>
          <a:xfrm>
            <a:off x="121920" y="1828800"/>
            <a:ext cx="1676400" cy="8077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Assignment plan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26920" y="223266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291840" y="163068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Introduction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05600" y="2232660"/>
            <a:ext cx="1676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549640" y="163068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723120" y="3429000"/>
            <a:ext cx="1524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100060" y="489204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537960" y="5547360"/>
            <a:ext cx="1325880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12770" y="5049760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20" y="2738916"/>
            <a:ext cx="3246120" cy="164592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Ending of P1 – link into M1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Curved Connector 23"/>
          <p:cNvCxnSpPr/>
          <p:nvPr/>
        </p:nvCxnSpPr>
        <p:spPr>
          <a:xfrm rot="10800000">
            <a:off x="1503045" y="4487232"/>
            <a:ext cx="1478280" cy="132984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50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Write on your sheets what the terms mean</a:t>
            </a:r>
          </a:p>
          <a:p>
            <a:pPr lvl="1"/>
            <a:r>
              <a:rPr lang="en-GB" dirty="0"/>
              <a:t>Equality </a:t>
            </a:r>
          </a:p>
          <a:p>
            <a:pPr lvl="1"/>
            <a:r>
              <a:rPr lang="en-GB" dirty="0"/>
              <a:t>Diversity </a:t>
            </a:r>
          </a:p>
          <a:p>
            <a:pPr lvl="1"/>
            <a:r>
              <a:rPr lang="en-GB" dirty="0"/>
              <a:t>Preventing discrimination </a:t>
            </a:r>
          </a:p>
          <a:p>
            <a:r>
              <a:rPr lang="en-GB" dirty="0">
                <a:solidFill>
                  <a:srgbClr val="00B050"/>
                </a:solidFill>
              </a:rPr>
              <a:t>Pass your sheet to the next table – check their work </a:t>
            </a:r>
          </a:p>
          <a:p>
            <a:r>
              <a:rPr lang="en-GB" b="1" dirty="0"/>
              <a:t>Write an example of using each of these in health and social care</a:t>
            </a:r>
          </a:p>
          <a:p>
            <a:r>
              <a:rPr lang="en-GB" dirty="0">
                <a:solidFill>
                  <a:srgbClr val="00B050"/>
                </a:solidFill>
              </a:rPr>
              <a:t>Pass your sheet to the next table – check their work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6363" y="6176963"/>
            <a:ext cx="99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L01/L02</a:t>
            </a:r>
          </a:p>
        </p:txBody>
      </p:sp>
    </p:spTree>
    <p:extLst>
      <p:ext uri="{BB962C8B-B14F-4D97-AF65-F5344CB8AC3E}">
        <p14:creationId xmlns:p14="http://schemas.microsoft.com/office/powerpoint/2010/main" val="81459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73880" cy="1250315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en-GB" dirty="0"/>
              <a:t>Assignment briefs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526280" cy="4849495"/>
          </a:xfrm>
        </p:spPr>
        <p:txBody>
          <a:bodyPr/>
          <a:lstStyle/>
          <a:p>
            <a:r>
              <a:rPr lang="en-GB" dirty="0"/>
              <a:t>You have all been given an assignment brief in your packs read the scenario </a:t>
            </a:r>
          </a:p>
          <a:p>
            <a:endParaRPr lang="en-GB" dirty="0"/>
          </a:p>
          <a:p>
            <a:r>
              <a:rPr lang="en-GB" dirty="0"/>
              <a:t>What setting are you applying your work to?</a:t>
            </a:r>
          </a:p>
          <a:p>
            <a:r>
              <a:rPr lang="en-GB" dirty="0"/>
              <a:t>What is the assignment looking for?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1" t="11855" r="20556" b="13146"/>
          <a:stretch/>
        </p:blipFill>
        <p:spPr>
          <a:xfrm>
            <a:off x="5364480" y="365125"/>
            <a:ext cx="6675120" cy="6172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04760" y="5882640"/>
            <a:ext cx="196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13/01/2017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04760" y="522811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Ms Underwood</a:t>
            </a:r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V="1">
            <a:off x="4008120" y="6067306"/>
            <a:ext cx="3596640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775960"/>
            <a:ext cx="3703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for both parts of the assignment your first date is the 7/11/2016</a:t>
            </a:r>
          </a:p>
        </p:txBody>
      </p:sp>
    </p:spTree>
    <p:extLst>
      <p:ext uri="{BB962C8B-B14F-4D97-AF65-F5344CB8AC3E}">
        <p14:creationId xmlns:p14="http://schemas.microsoft.com/office/powerpoint/2010/main" val="15927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710" y="380365"/>
            <a:ext cx="4229100" cy="1280795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en-GB" dirty="0"/>
              <a:t>Case studies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08120" cy="4451192"/>
          </a:xfrm>
        </p:spPr>
        <p:txBody>
          <a:bodyPr/>
          <a:lstStyle/>
          <a:p>
            <a:r>
              <a:rPr lang="en-GB" dirty="0"/>
              <a:t>You will have a pack with three sections </a:t>
            </a:r>
          </a:p>
          <a:p>
            <a:r>
              <a:rPr lang="en-GB" dirty="0"/>
              <a:t>You need to read and pick a service user from each section </a:t>
            </a:r>
          </a:p>
          <a:p>
            <a:r>
              <a:rPr lang="en-GB" dirty="0"/>
              <a:t>This is the service user you will base all your assignment 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556" t="18621" r="19583" b="7676"/>
          <a:stretch/>
        </p:blipFill>
        <p:spPr>
          <a:xfrm>
            <a:off x="5067300" y="211297"/>
            <a:ext cx="6568440" cy="606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1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en-GB" dirty="0"/>
              <a:t>Applying your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064628" cy="47671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Think about the case study and answer the following questions</a:t>
            </a:r>
          </a:p>
          <a:p>
            <a:endParaRPr lang="en-GB" dirty="0"/>
          </a:p>
          <a:p>
            <a:r>
              <a:rPr lang="en-GB" dirty="0"/>
              <a:t>What are the individual needs of the service user</a:t>
            </a:r>
          </a:p>
          <a:p>
            <a:r>
              <a:rPr lang="en-GB" dirty="0"/>
              <a:t>How can equality be used in helping the individual</a:t>
            </a:r>
          </a:p>
          <a:p>
            <a:r>
              <a:rPr lang="en-GB" dirty="0"/>
              <a:t>How can diversity be applied to helping the individual – why might the individual be different to others and therefore show diversity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28" y="1958441"/>
            <a:ext cx="3850983" cy="46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Write up for next week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What equality is </a:t>
            </a:r>
          </a:p>
          <a:p>
            <a:pPr lvl="1"/>
            <a:r>
              <a:rPr lang="en-GB" sz="4000" dirty="0"/>
              <a:t>HSC example </a:t>
            </a:r>
          </a:p>
          <a:p>
            <a:r>
              <a:rPr lang="en-GB" sz="4400" dirty="0"/>
              <a:t>What diversity is </a:t>
            </a:r>
          </a:p>
          <a:p>
            <a:pPr lvl="1"/>
            <a:r>
              <a:rPr lang="en-GB" sz="4000" dirty="0"/>
              <a:t>HSC example </a:t>
            </a:r>
          </a:p>
          <a:p>
            <a:r>
              <a:rPr lang="en-GB" sz="4400" dirty="0"/>
              <a:t>What discrimination is</a:t>
            </a:r>
          </a:p>
          <a:p>
            <a:pPr lvl="1"/>
            <a:r>
              <a:rPr lang="en-GB" sz="4000" dirty="0"/>
              <a:t>HSC example of when discrimination may happen </a:t>
            </a:r>
          </a:p>
        </p:txBody>
      </p:sp>
    </p:spTree>
    <p:extLst>
      <p:ext uri="{BB962C8B-B14F-4D97-AF65-F5344CB8AC3E}">
        <p14:creationId xmlns:p14="http://schemas.microsoft.com/office/powerpoint/2010/main" val="341101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Learning aims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L01 To identify key words </a:t>
            </a:r>
          </a:p>
          <a:p>
            <a:r>
              <a:rPr lang="en-GB" dirty="0"/>
              <a:t>L02 To explain the use of equality, diversity and preventing discrimination </a:t>
            </a:r>
          </a:p>
          <a:p>
            <a:r>
              <a:rPr lang="en-GB" dirty="0"/>
              <a:t>L03 To explain the importance of promoting equality and diversity for an individual </a:t>
            </a:r>
          </a:p>
          <a:p>
            <a:r>
              <a:rPr lang="en-GB" dirty="0"/>
              <a:t>Stretch - L04 To analyse the impact of preventing discrimination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473" y="4852122"/>
            <a:ext cx="38100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en-GB" dirty="0"/>
              <a:t>Services to support individuals – 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770120" cy="4651375"/>
          </a:xfrm>
        </p:spPr>
        <p:txBody>
          <a:bodyPr/>
          <a:lstStyle/>
          <a:p>
            <a:r>
              <a:rPr lang="en-GB" dirty="0"/>
              <a:t>Advocacy services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250" t="24361" r="26249" b="7861"/>
          <a:stretch/>
        </p:blipFill>
        <p:spPr>
          <a:xfrm>
            <a:off x="6635896" y="1264919"/>
            <a:ext cx="4870304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59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859E-8BF5-4623-9376-A20DD59C186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en-GB" dirty="0"/>
              <a:t>Equality 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D405B-D144-4313-AABC-FB5C96CEC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Year? </a:t>
            </a:r>
          </a:p>
          <a:p>
            <a:r>
              <a:rPr lang="en-GB" dirty="0"/>
              <a:t>What it tries to prevent?</a:t>
            </a:r>
          </a:p>
          <a:p>
            <a:r>
              <a:rPr lang="en-GB" dirty="0"/>
              <a:t>Why you think it was put in place? </a:t>
            </a:r>
          </a:p>
          <a:p>
            <a:r>
              <a:rPr lang="en-GB" dirty="0"/>
              <a:t>Apply to your two case studies – how would it help them? </a:t>
            </a:r>
          </a:p>
        </p:txBody>
      </p:sp>
    </p:spTree>
    <p:extLst>
      <p:ext uri="{BB962C8B-B14F-4D97-AF65-F5344CB8AC3E}">
        <p14:creationId xmlns:p14="http://schemas.microsoft.com/office/powerpoint/2010/main" val="83175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ef9200b-a5bb-49d7-a91e-394e8b2b249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1DF398E88824E8E2716F9B3A6A4D7" ma:contentTypeVersion="15" ma:contentTypeDescription="Create a new document." ma:contentTypeScope="" ma:versionID="0a744415c14b49a64b42c9a86eda8694">
  <xsd:schema xmlns:xsd="http://www.w3.org/2001/XMLSchema" xmlns:xs="http://www.w3.org/2001/XMLSchema" xmlns:p="http://schemas.microsoft.com/office/2006/metadata/properties" xmlns:ns3="9ef9200b-a5bb-49d7-a91e-394e8b2b2491" xmlns:ns4="805ce19d-c951-4ff5-96d9-8c14a9e2dafd" targetNamespace="http://schemas.microsoft.com/office/2006/metadata/properties" ma:root="true" ma:fieldsID="5ad463e3e0a370151eb9c43bb10b527d" ns3:_="" ns4:_="">
    <xsd:import namespace="9ef9200b-a5bb-49d7-a91e-394e8b2b2491"/>
    <xsd:import namespace="805ce19d-c951-4ff5-96d9-8c14a9e2da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9200b-a5bb-49d7-a91e-394e8b2b24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ce19d-c951-4ff5-96d9-8c14a9e2d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4A2A56-673D-4123-987F-8BED11FE86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5F5E5D-DCB5-458A-920C-D4E27E69DF1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ef9200b-a5bb-49d7-a91e-394e8b2b2491"/>
    <ds:schemaRef ds:uri="805ce19d-c951-4ff5-96d9-8c14a9e2daf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9FEEE2-F30D-41C6-89BA-5F7A35F70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f9200b-a5bb-49d7-a91e-394e8b2b2491"/>
    <ds:schemaRef ds:uri="805ce19d-c951-4ff5-96d9-8c14a9e2d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677</Words>
  <Application>Microsoft Office PowerPoint</Application>
  <PresentationFormat>Widescreen</PresentationFormat>
  <Paragraphs>123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Continue with your work…</vt:lpstr>
      <vt:lpstr>Keywords</vt:lpstr>
      <vt:lpstr>Assignment briefs </vt:lpstr>
      <vt:lpstr>Case studies </vt:lpstr>
      <vt:lpstr>Applying your work </vt:lpstr>
      <vt:lpstr>Write up for next week </vt:lpstr>
      <vt:lpstr>Learning aims </vt:lpstr>
      <vt:lpstr>Services to support individuals – homework </vt:lpstr>
      <vt:lpstr>Equality Act </vt:lpstr>
      <vt:lpstr>The importance of using equality, diversity and preventing discrimination…</vt:lpstr>
      <vt:lpstr>P1: Explain the importance of promoting equality and diversity for individuals with different needs </vt:lpstr>
      <vt:lpstr>P1: Explain the importance of promoting equality and diversity for individuals with different needs </vt:lpstr>
    </vt:vector>
  </TitlesOfParts>
  <Company>Clapton Girls'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aims</dc:title>
  <dc:creator>Natasha Underwood</dc:creator>
  <cp:lastModifiedBy>Joshua Goodacre</cp:lastModifiedBy>
  <cp:revision>28</cp:revision>
  <cp:lastPrinted>2020-09-10T09:34:09Z</cp:lastPrinted>
  <dcterms:created xsi:type="dcterms:W3CDTF">2016-09-20T10:41:08Z</dcterms:created>
  <dcterms:modified xsi:type="dcterms:W3CDTF">2023-02-02T09:32:58Z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0x010100E191DF398E88824E8E2716F9B3A6A4D7</vt:lpwstr>
  </property>
  <property fmtid="{D5CDD505-2E9C-101B-9397-08002B2CF9AE}" pid="3" name="MediaServiceImageTags">
    <vt:lpwstr/>
  </property>
</Properties>
</file>