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1"/>
  </p:notesMasterIdLst>
  <p:sldIdLst>
    <p:sldId id="256" r:id="rId5"/>
    <p:sldId id="259" r:id="rId6"/>
    <p:sldId id="257" r:id="rId7"/>
    <p:sldId id="258" r:id="rId8"/>
    <p:sldId id="261" r:id="rId9"/>
    <p:sldId id="260" r:id="rId10"/>
    <p:sldId id="265" r:id="rId11"/>
    <p:sldId id="267" r:id="rId12"/>
    <p:sldId id="277" r:id="rId13"/>
    <p:sldId id="301" r:id="rId14"/>
    <p:sldId id="269" r:id="rId15"/>
    <p:sldId id="268" r:id="rId16"/>
    <p:sldId id="270" r:id="rId17"/>
    <p:sldId id="271" r:id="rId18"/>
    <p:sldId id="272" r:id="rId19"/>
    <p:sldId id="262" r:id="rId20"/>
    <p:sldId id="296" r:id="rId21"/>
    <p:sldId id="293" r:id="rId22"/>
    <p:sldId id="294" r:id="rId23"/>
    <p:sldId id="295" r:id="rId24"/>
    <p:sldId id="298" r:id="rId25"/>
    <p:sldId id="299" r:id="rId26"/>
    <p:sldId id="297" r:id="rId27"/>
    <p:sldId id="263" r:id="rId28"/>
    <p:sldId id="300" r:id="rId29"/>
    <p:sldId id="283" r:id="rId30"/>
    <p:sldId id="281" r:id="rId31"/>
    <p:sldId id="286" r:id="rId32"/>
    <p:sldId id="266" r:id="rId33"/>
    <p:sldId id="284" r:id="rId34"/>
    <p:sldId id="288" r:id="rId35"/>
    <p:sldId id="303" r:id="rId36"/>
    <p:sldId id="289" r:id="rId37"/>
    <p:sldId id="302" r:id="rId38"/>
    <p:sldId id="287" r:id="rId39"/>
    <p:sldId id="291" r:id="rId4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C2EA03-5007-4729-949F-50512A1B03AF}" v="2" dt="2023-02-02T09:35:26.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0856" autoAdjust="0"/>
  </p:normalViewPr>
  <p:slideViewPr>
    <p:cSldViewPr snapToGrid="0">
      <p:cViewPr varScale="1">
        <p:scale>
          <a:sx n="65" d="100"/>
          <a:sy n="65"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4916A68-953B-4931-87EA-64217E2D17D6}" type="datetimeFigureOut">
              <a:rPr lang="en-GB" smtClean="0"/>
              <a:t>02/02/2023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B7955EE-2923-4DFF-8177-9AFE4CA88ACD}" type="slidenum">
              <a:rPr lang="en-GB" smtClean="0"/>
              <a:t>‹#›</a:t>
            </a:fld>
            <a:endParaRPr lang="en-GB"/>
          </a:p>
        </p:txBody>
      </p:sp>
    </p:spTree>
    <p:extLst>
      <p:ext uri="{BB962C8B-B14F-4D97-AF65-F5344CB8AC3E}">
        <p14:creationId xmlns:p14="http://schemas.microsoft.com/office/powerpoint/2010/main" val="4226240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Write on big paper these 6 each table to take one </a:t>
            </a:r>
          </a:p>
          <a:p>
            <a:r>
              <a:rPr lang="en-GB" dirty="0"/>
              <a:t>Write down what they think it means </a:t>
            </a:r>
          </a:p>
          <a:p>
            <a:r>
              <a:rPr lang="en-GB" dirty="0"/>
              <a:t>Pass it on </a:t>
            </a:r>
          </a:p>
          <a:p>
            <a:r>
              <a:rPr lang="en-GB" dirty="0"/>
              <a:t>Next groups look at text book sheets on computers</a:t>
            </a:r>
            <a:r>
              <a:rPr lang="en-GB" baseline="0" dirty="0"/>
              <a:t> – were they right? If they were wrong correct their work </a:t>
            </a:r>
          </a:p>
          <a:p>
            <a:r>
              <a:rPr lang="en-GB" baseline="0" dirty="0"/>
              <a:t>Add an example of why this would be a challenge for an elderly person (expand on what has been said in the text book)</a:t>
            </a:r>
          </a:p>
          <a:p>
            <a:r>
              <a:rPr lang="en-GB" baseline="0" dirty="0"/>
              <a:t>Pass it on – good example? Can they expand </a:t>
            </a:r>
          </a:p>
          <a:p>
            <a:r>
              <a:rPr lang="en-GB" baseline="0" dirty="0"/>
              <a:t>Add an example related to one of the case studies </a:t>
            </a:r>
          </a:p>
          <a:p>
            <a:r>
              <a:rPr lang="en-GB" baseline="0" dirty="0"/>
              <a:t>Pass it on – check through and share with the group </a:t>
            </a:r>
          </a:p>
          <a:p>
            <a:r>
              <a:rPr lang="en-GB" baseline="0" dirty="0"/>
              <a:t>All students to take pictures of these </a:t>
            </a:r>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4</a:t>
            </a:fld>
            <a:endParaRPr lang="en-GB"/>
          </a:p>
        </p:txBody>
      </p:sp>
    </p:spTree>
    <p:extLst>
      <p:ext uri="{BB962C8B-B14F-4D97-AF65-F5344CB8AC3E}">
        <p14:creationId xmlns:p14="http://schemas.microsoft.com/office/powerpoint/2010/main" val="2477592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31</a:t>
            </a:fld>
            <a:endParaRPr lang="en-GB"/>
          </a:p>
        </p:txBody>
      </p:sp>
    </p:spTree>
    <p:extLst>
      <p:ext uri="{BB962C8B-B14F-4D97-AF65-F5344CB8AC3E}">
        <p14:creationId xmlns:p14="http://schemas.microsoft.com/office/powerpoint/2010/main" val="3881302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Research i</a:t>
            </a:r>
            <a:r>
              <a:rPr lang="en-GB" baseline="0" dirty="0"/>
              <a:t>n threes textbooks and internet </a:t>
            </a:r>
          </a:p>
          <a:p>
            <a:r>
              <a:rPr lang="en-GB" baseline="0" dirty="0"/>
              <a:t>What they are </a:t>
            </a:r>
          </a:p>
          <a:p>
            <a:r>
              <a:rPr lang="en-GB" baseline="0" dirty="0"/>
              <a:t>How they are used </a:t>
            </a:r>
          </a:p>
          <a:p>
            <a:r>
              <a:rPr lang="en-GB" baseline="0" dirty="0"/>
              <a:t>How do they minimise challenges</a:t>
            </a:r>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33</a:t>
            </a:fld>
            <a:endParaRPr lang="en-GB"/>
          </a:p>
        </p:txBody>
      </p:sp>
    </p:spTree>
    <p:extLst>
      <p:ext uri="{BB962C8B-B14F-4D97-AF65-F5344CB8AC3E}">
        <p14:creationId xmlns:p14="http://schemas.microsoft.com/office/powerpoint/2010/main" val="3566310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and highlight </a:t>
            </a:r>
          </a:p>
          <a:p>
            <a:r>
              <a:rPr lang="en-GB" dirty="0"/>
              <a:t>Discuss what it is saying </a:t>
            </a:r>
          </a:p>
          <a:p>
            <a:r>
              <a:rPr lang="en-GB" dirty="0"/>
              <a:t>Summarise</a:t>
            </a:r>
            <a:r>
              <a:rPr lang="en-GB" baseline="0" dirty="0"/>
              <a:t> in your own words </a:t>
            </a:r>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35</a:t>
            </a:fld>
            <a:endParaRPr lang="en-GB"/>
          </a:p>
        </p:txBody>
      </p:sp>
    </p:spTree>
    <p:extLst>
      <p:ext uri="{BB962C8B-B14F-4D97-AF65-F5344CB8AC3E}">
        <p14:creationId xmlns:p14="http://schemas.microsoft.com/office/powerpoint/2010/main" val="633385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to text books and read</a:t>
            </a:r>
            <a:r>
              <a:rPr lang="en-GB" baseline="0" dirty="0"/>
              <a:t> make notes in books whilst reading </a:t>
            </a:r>
          </a:p>
          <a:p>
            <a:r>
              <a:rPr lang="en-GB" baseline="0" dirty="0"/>
              <a:t>Go back and share findings – ask each group to explain one </a:t>
            </a:r>
          </a:p>
          <a:p>
            <a:r>
              <a:rPr lang="en-GB" baseline="0" dirty="0"/>
              <a:t>Any questions about what they mean </a:t>
            </a:r>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6</a:t>
            </a:fld>
            <a:endParaRPr lang="en-GB"/>
          </a:p>
        </p:txBody>
      </p:sp>
    </p:spTree>
    <p:extLst>
      <p:ext uri="{BB962C8B-B14F-4D97-AF65-F5344CB8AC3E}">
        <p14:creationId xmlns:p14="http://schemas.microsoft.com/office/powerpoint/2010/main" val="3633844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Get students to look back at definitions and think about how they would try and support a service user to overcome the challenges</a:t>
            </a:r>
            <a:r>
              <a:rPr lang="en-GB" baseline="0" dirty="0"/>
              <a:t> </a:t>
            </a:r>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7</a:t>
            </a:fld>
            <a:endParaRPr lang="en-GB"/>
          </a:p>
        </p:txBody>
      </p:sp>
    </p:spTree>
    <p:extLst>
      <p:ext uri="{BB962C8B-B14F-4D97-AF65-F5344CB8AC3E}">
        <p14:creationId xmlns:p14="http://schemas.microsoft.com/office/powerpoint/2010/main" val="310729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to be in six groups each</a:t>
            </a:r>
            <a:r>
              <a:rPr lang="en-GB" baseline="0" dirty="0"/>
              <a:t> group needs to produce a sheet for students to take notes on and they need to come up and teach this to the rest of the class </a:t>
            </a:r>
          </a:p>
        </p:txBody>
      </p:sp>
      <p:sp>
        <p:nvSpPr>
          <p:cNvPr id="4" name="Slide Number Placeholder 3"/>
          <p:cNvSpPr>
            <a:spLocks noGrp="1"/>
          </p:cNvSpPr>
          <p:nvPr>
            <p:ph type="sldNum" sz="quarter" idx="10"/>
          </p:nvPr>
        </p:nvSpPr>
        <p:spPr/>
        <p:txBody>
          <a:bodyPr/>
          <a:lstStyle/>
          <a:p>
            <a:fld id="{9B7955EE-2923-4DFF-8177-9AFE4CA88ACD}" type="slidenum">
              <a:rPr lang="en-GB" smtClean="0"/>
              <a:t>8</a:t>
            </a:fld>
            <a:endParaRPr lang="en-GB"/>
          </a:p>
        </p:txBody>
      </p:sp>
    </p:spTree>
    <p:extLst>
      <p:ext uri="{BB962C8B-B14F-4D97-AF65-F5344CB8AC3E}">
        <p14:creationId xmlns:p14="http://schemas.microsoft.com/office/powerpoint/2010/main" val="239258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9</a:t>
            </a:fld>
            <a:endParaRPr lang="en-GB"/>
          </a:p>
        </p:txBody>
      </p:sp>
    </p:spTree>
    <p:extLst>
      <p:ext uri="{BB962C8B-B14F-4D97-AF65-F5344CB8AC3E}">
        <p14:creationId xmlns:p14="http://schemas.microsoft.com/office/powerpoint/2010/main" val="536586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10</a:t>
            </a:fld>
            <a:endParaRPr lang="en-GB"/>
          </a:p>
        </p:txBody>
      </p:sp>
    </p:spTree>
    <p:extLst>
      <p:ext uri="{BB962C8B-B14F-4D97-AF65-F5344CB8AC3E}">
        <p14:creationId xmlns:p14="http://schemas.microsoft.com/office/powerpoint/2010/main" val="2675726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at books write down any you haven’t heard of before and their meaning</a:t>
            </a:r>
            <a:r>
              <a:rPr lang="en-GB" baseline="0" dirty="0"/>
              <a:t>s</a:t>
            </a:r>
          </a:p>
          <a:p>
            <a:r>
              <a:rPr lang="en-GB" baseline="0" dirty="0"/>
              <a:t>Think about how you could use them with your service users </a:t>
            </a:r>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24</a:t>
            </a:fld>
            <a:endParaRPr lang="en-GB"/>
          </a:p>
        </p:txBody>
      </p:sp>
    </p:spTree>
    <p:extLst>
      <p:ext uri="{BB962C8B-B14F-4D97-AF65-F5344CB8AC3E}">
        <p14:creationId xmlns:p14="http://schemas.microsoft.com/office/powerpoint/2010/main" val="4237739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a:t>
            </a:r>
          </a:p>
        </p:txBody>
      </p:sp>
      <p:sp>
        <p:nvSpPr>
          <p:cNvPr id="4" name="Slide Number Placeholder 3"/>
          <p:cNvSpPr>
            <a:spLocks noGrp="1"/>
          </p:cNvSpPr>
          <p:nvPr>
            <p:ph type="sldNum" sz="quarter" idx="10"/>
          </p:nvPr>
        </p:nvSpPr>
        <p:spPr/>
        <p:txBody>
          <a:bodyPr/>
          <a:lstStyle/>
          <a:p>
            <a:fld id="{9B7955EE-2923-4DFF-8177-9AFE4CA88ACD}" type="slidenum">
              <a:rPr lang="en-GB" smtClean="0"/>
              <a:t>29</a:t>
            </a:fld>
            <a:endParaRPr lang="en-GB"/>
          </a:p>
        </p:txBody>
      </p:sp>
    </p:spTree>
    <p:extLst>
      <p:ext uri="{BB962C8B-B14F-4D97-AF65-F5344CB8AC3E}">
        <p14:creationId xmlns:p14="http://schemas.microsoft.com/office/powerpoint/2010/main" val="3406882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7955EE-2923-4DFF-8177-9AFE4CA88ACD}" type="slidenum">
              <a:rPr lang="en-GB" smtClean="0"/>
              <a:t>30</a:t>
            </a:fld>
            <a:endParaRPr lang="en-GB"/>
          </a:p>
        </p:txBody>
      </p:sp>
    </p:spTree>
    <p:extLst>
      <p:ext uri="{BB962C8B-B14F-4D97-AF65-F5344CB8AC3E}">
        <p14:creationId xmlns:p14="http://schemas.microsoft.com/office/powerpoint/2010/main" val="271165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424497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428991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42140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2408416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6186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1852686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513176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2556870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57263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9F963-2344-45C5-8793-00D862CCFA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272537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89F963-2344-45C5-8793-00D862CCFA4C}"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230453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89F963-2344-45C5-8793-00D862CCFA4C}" type="datetimeFigureOut">
              <a:rPr lang="en-GB" smtClean="0"/>
              <a:t>02/02/2023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54750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89F963-2344-45C5-8793-00D862CCFA4C}" type="datetimeFigureOut">
              <a:rPr lang="en-GB" smtClean="0"/>
              <a:t>02/02/2023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194575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9F963-2344-45C5-8793-00D862CCFA4C}" type="datetimeFigureOut">
              <a:rPr lang="en-GB" smtClean="0"/>
              <a:t>02/02/2023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184813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89F963-2344-45C5-8793-00D862CCFA4C}"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301679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89F963-2344-45C5-8793-00D862CCFA4C}"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14116-A9F7-4B61-95C7-12585DA0F64B}" type="slidenum">
              <a:rPr lang="en-GB" smtClean="0"/>
              <a:t>‹#›</a:t>
            </a:fld>
            <a:endParaRPr lang="en-GB"/>
          </a:p>
        </p:txBody>
      </p:sp>
    </p:spTree>
    <p:extLst>
      <p:ext uri="{BB962C8B-B14F-4D97-AF65-F5344CB8AC3E}">
        <p14:creationId xmlns:p14="http://schemas.microsoft.com/office/powerpoint/2010/main" val="89938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9F963-2344-45C5-8793-00D862CCFA4C}" type="datetimeFigureOut">
              <a:rPr lang="en-GB" smtClean="0"/>
              <a:t>02/02/2023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ED14116-A9F7-4B61-95C7-12585DA0F64B}" type="slidenum">
              <a:rPr lang="en-GB" smtClean="0"/>
              <a:t>‹#›</a:t>
            </a:fld>
            <a:endParaRPr lang="en-GB"/>
          </a:p>
        </p:txBody>
      </p:sp>
    </p:spTree>
    <p:extLst>
      <p:ext uri="{BB962C8B-B14F-4D97-AF65-F5344CB8AC3E}">
        <p14:creationId xmlns:p14="http://schemas.microsoft.com/office/powerpoint/2010/main" val="137025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Unit 5 Meeting individual care and support needs </a:t>
            </a:r>
          </a:p>
        </p:txBody>
      </p:sp>
      <p:sp>
        <p:nvSpPr>
          <p:cNvPr id="3" name="Subtitle 2"/>
          <p:cNvSpPr>
            <a:spLocks noGrp="1"/>
          </p:cNvSpPr>
          <p:nvPr>
            <p:ph type="subTitle" idx="1"/>
          </p:nvPr>
        </p:nvSpPr>
        <p:spPr/>
        <p:txBody>
          <a:bodyPr/>
          <a:lstStyle/>
          <a:p>
            <a:r>
              <a:rPr lang="en-GB" dirty="0"/>
              <a:t>P4: Explain the strategies and communication techniques used with individuals different needs to overcome different challenges</a:t>
            </a:r>
          </a:p>
        </p:txBody>
      </p:sp>
    </p:spTree>
    <p:extLst>
      <p:ext uri="{BB962C8B-B14F-4D97-AF65-F5344CB8AC3E}">
        <p14:creationId xmlns:p14="http://schemas.microsoft.com/office/powerpoint/2010/main" val="225122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37" y="121085"/>
            <a:ext cx="875893" cy="793315"/>
          </a:xfrm>
        </p:spPr>
        <p:txBody>
          <a:bodyPr/>
          <a:lstStyle/>
          <a:p>
            <a:r>
              <a:rPr lang="en-GB" dirty="0"/>
              <a:t>P4: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
        <p:nvSpPr>
          <p:cNvPr id="5" name="Oval 4"/>
          <p:cNvSpPr/>
          <p:nvPr/>
        </p:nvSpPr>
        <p:spPr>
          <a:xfrm>
            <a:off x="1189973" y="288099"/>
            <a:ext cx="2079320" cy="121502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Introduction to this part of the assignment </a:t>
            </a:r>
          </a:p>
        </p:txBody>
      </p:sp>
      <p:sp>
        <p:nvSpPr>
          <p:cNvPr id="6" name="Rectangle 5"/>
          <p:cNvSpPr/>
          <p:nvPr/>
        </p:nvSpPr>
        <p:spPr>
          <a:xfrm>
            <a:off x="1089764" y="1876910"/>
            <a:ext cx="2279737" cy="13402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Different types of challenges: </a:t>
            </a:r>
          </a:p>
          <a:p>
            <a:pPr algn="ctr"/>
            <a:r>
              <a:rPr lang="en-GB" dirty="0"/>
              <a:t>Explain and apply to one of your case studies </a:t>
            </a:r>
          </a:p>
        </p:txBody>
      </p:sp>
      <p:sp>
        <p:nvSpPr>
          <p:cNvPr id="7" name="Rectangle 6"/>
          <p:cNvSpPr/>
          <p:nvPr/>
        </p:nvSpPr>
        <p:spPr>
          <a:xfrm>
            <a:off x="4824608" y="442586"/>
            <a:ext cx="2279737" cy="13402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Methods to identify challenges: what are they, how can they be used in the case studies  </a:t>
            </a:r>
          </a:p>
        </p:txBody>
      </p:sp>
      <p:sp>
        <p:nvSpPr>
          <p:cNvPr id="8" name="Rectangle 7"/>
          <p:cNvSpPr/>
          <p:nvPr/>
        </p:nvSpPr>
        <p:spPr>
          <a:xfrm>
            <a:off x="8680537" y="1876910"/>
            <a:ext cx="2419611" cy="1755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Strategies to overcome challenges: what it is and how it could be used in your case study </a:t>
            </a:r>
          </a:p>
        </p:txBody>
      </p:sp>
      <p:sp>
        <p:nvSpPr>
          <p:cNvPr id="9" name="Oval 8"/>
          <p:cNvSpPr/>
          <p:nvPr/>
        </p:nvSpPr>
        <p:spPr>
          <a:xfrm>
            <a:off x="4171169" y="4300977"/>
            <a:ext cx="3970750" cy="194352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For this section you need to refer to all case studies but not for every single one. Each application just needs one case study </a:t>
            </a:r>
          </a:p>
        </p:txBody>
      </p:sp>
      <p:cxnSp>
        <p:nvCxnSpPr>
          <p:cNvPr id="11" name="Straight Arrow Connector 10"/>
          <p:cNvCxnSpPr/>
          <p:nvPr/>
        </p:nvCxnSpPr>
        <p:spPr>
          <a:xfrm flipV="1">
            <a:off x="3582444" y="1640910"/>
            <a:ext cx="1102290" cy="7390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308937" y="977031"/>
            <a:ext cx="1741118" cy="6701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327758" y="3519813"/>
            <a:ext cx="2250510" cy="187491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t>Take a challenge: Practical challenges – Alice not being able to look after herself </a:t>
            </a:r>
          </a:p>
        </p:txBody>
      </p:sp>
      <p:sp>
        <p:nvSpPr>
          <p:cNvPr id="15" name="Oval 14"/>
          <p:cNvSpPr/>
          <p:nvPr/>
        </p:nvSpPr>
        <p:spPr>
          <a:xfrm>
            <a:off x="4893501" y="1989645"/>
            <a:ext cx="2206668" cy="171425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t>Apply to a method: Observation – Alice could be observed in her home when professionals visit </a:t>
            </a:r>
          </a:p>
        </p:txBody>
      </p:sp>
      <p:sp>
        <p:nvSpPr>
          <p:cNvPr id="16" name="Oval 15"/>
          <p:cNvSpPr/>
          <p:nvPr/>
        </p:nvSpPr>
        <p:spPr>
          <a:xfrm>
            <a:off x="8455069" y="3862285"/>
            <a:ext cx="2363242" cy="199177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t>Finally, apply a strategy to overcome: Training courses – helping Alice to know how to complete practical tasks </a:t>
            </a:r>
          </a:p>
        </p:txBody>
      </p:sp>
      <p:sp>
        <p:nvSpPr>
          <p:cNvPr id="17" name="Rectangle 16"/>
          <p:cNvSpPr/>
          <p:nvPr/>
        </p:nvSpPr>
        <p:spPr>
          <a:xfrm>
            <a:off x="101137" y="2130608"/>
            <a:ext cx="875893" cy="856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Route one </a:t>
            </a:r>
          </a:p>
        </p:txBody>
      </p:sp>
      <p:sp>
        <p:nvSpPr>
          <p:cNvPr id="18" name="Oval 17"/>
          <p:cNvSpPr/>
          <p:nvPr/>
        </p:nvSpPr>
        <p:spPr>
          <a:xfrm>
            <a:off x="50105" y="3803784"/>
            <a:ext cx="1152394" cy="83497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Route two</a:t>
            </a:r>
          </a:p>
        </p:txBody>
      </p:sp>
      <p:cxnSp>
        <p:nvCxnSpPr>
          <p:cNvPr id="20" name="Straight Arrow Connector 19"/>
          <p:cNvCxnSpPr/>
          <p:nvPr/>
        </p:nvCxnSpPr>
        <p:spPr>
          <a:xfrm flipV="1">
            <a:off x="3582444" y="3344449"/>
            <a:ext cx="1102290" cy="517836"/>
          </a:xfrm>
          <a:prstGeom prst="straightConnector1">
            <a:avLst/>
          </a:prstGeom>
          <a:ln w="38100">
            <a:tailEnd type="triangle"/>
          </a:ln>
        </p:spPr>
        <p:style>
          <a:lnRef idx="1">
            <a:schemeClr val="accent5"/>
          </a:lnRef>
          <a:fillRef idx="0">
            <a:schemeClr val="accent5"/>
          </a:fillRef>
          <a:effectRef idx="0">
            <a:schemeClr val="accent5"/>
          </a:effectRef>
          <a:fontRef idx="minor">
            <a:schemeClr val="tx1"/>
          </a:fontRef>
        </p:style>
      </p:cxnSp>
      <p:cxnSp>
        <p:nvCxnSpPr>
          <p:cNvPr id="22" name="Straight Arrow Connector 21"/>
          <p:cNvCxnSpPr/>
          <p:nvPr/>
        </p:nvCxnSpPr>
        <p:spPr>
          <a:xfrm>
            <a:off x="7104345" y="3217195"/>
            <a:ext cx="1572016" cy="1004076"/>
          </a:xfrm>
          <a:prstGeom prst="straightConnector1">
            <a:avLst/>
          </a:prstGeom>
          <a:ln w="38100">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052461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Individual work </a:t>
            </a:r>
          </a:p>
        </p:txBody>
      </p:sp>
      <p:sp>
        <p:nvSpPr>
          <p:cNvPr id="3" name="Content Placeholder 2"/>
          <p:cNvSpPr>
            <a:spLocks noGrp="1"/>
          </p:cNvSpPr>
          <p:nvPr>
            <p:ph idx="1"/>
          </p:nvPr>
        </p:nvSpPr>
        <p:spPr/>
        <p:txBody>
          <a:bodyPr/>
          <a:lstStyle/>
          <a:p>
            <a:r>
              <a:rPr lang="en-GB" dirty="0"/>
              <a:t>Look at the strategies – I want you to think about which case study you can apply to each one or all of them </a:t>
            </a:r>
          </a:p>
          <a:p>
            <a:r>
              <a:rPr lang="en-GB" dirty="0"/>
              <a:t>Write down how this will relate </a:t>
            </a:r>
          </a:p>
          <a:p>
            <a:endParaRPr lang="en-GB" dirty="0"/>
          </a:p>
          <a:p>
            <a:r>
              <a:rPr lang="en-GB" dirty="0"/>
              <a:t>E.g. Maria – training course for carer to ensure needs are met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146697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 </a:t>
            </a:r>
          </a:p>
        </p:txBody>
      </p:sp>
      <p:sp>
        <p:nvSpPr>
          <p:cNvPr id="3" name="Content Placeholder 2"/>
          <p:cNvSpPr>
            <a:spLocks noGrp="1"/>
          </p:cNvSpPr>
          <p:nvPr>
            <p:ph idx="1"/>
          </p:nvPr>
        </p:nvSpPr>
        <p:spPr/>
        <p:txBody>
          <a:bodyPr/>
          <a:lstStyle/>
          <a:p>
            <a:r>
              <a:rPr lang="en-GB" dirty="0"/>
              <a:t>P4 so far….</a:t>
            </a:r>
          </a:p>
          <a:p>
            <a:endParaRPr lang="en-GB" dirty="0"/>
          </a:p>
          <a:p>
            <a:r>
              <a:rPr lang="en-GB" dirty="0"/>
              <a:t>Challenges that service users face</a:t>
            </a:r>
          </a:p>
          <a:p>
            <a:r>
              <a:rPr lang="en-GB" dirty="0"/>
              <a:t>Methods of identifying the challenges </a:t>
            </a:r>
          </a:p>
          <a:p>
            <a:r>
              <a:rPr lang="en-GB" dirty="0"/>
              <a:t>How to overcome the challenges </a:t>
            </a:r>
          </a:p>
          <a:p>
            <a:endParaRPr lang="en-GB" dirty="0"/>
          </a:p>
          <a:p>
            <a:pPr marL="0" indent="0">
              <a:buNone/>
            </a:pPr>
            <a:endParaRPr lang="en-GB" dirty="0"/>
          </a:p>
        </p:txBody>
      </p:sp>
      <p:sp>
        <p:nvSpPr>
          <p:cNvPr id="4" name="Oval 3"/>
          <p:cNvSpPr/>
          <p:nvPr/>
        </p:nvSpPr>
        <p:spPr>
          <a:xfrm>
            <a:off x="6025019" y="2442575"/>
            <a:ext cx="3018773" cy="30187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do you need to do? </a:t>
            </a:r>
          </a:p>
        </p:txBody>
      </p:sp>
      <p:sp>
        <p:nvSpPr>
          <p:cNvPr id="5" name="Rectangle 4"/>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1304908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 </a:t>
            </a:r>
          </a:p>
        </p:txBody>
      </p:sp>
      <p:sp>
        <p:nvSpPr>
          <p:cNvPr id="3" name="Content Placeholder 2"/>
          <p:cNvSpPr>
            <a:spLocks noGrp="1"/>
          </p:cNvSpPr>
          <p:nvPr>
            <p:ph idx="1"/>
          </p:nvPr>
        </p:nvSpPr>
        <p:spPr/>
        <p:txBody>
          <a:bodyPr>
            <a:normAutofit fontScale="85000" lnSpcReduction="20000"/>
          </a:bodyPr>
          <a:lstStyle/>
          <a:p>
            <a:r>
              <a:rPr lang="en-GB" dirty="0"/>
              <a:t>Research alternative forms of </a:t>
            </a:r>
          </a:p>
          <a:p>
            <a:pPr marL="0" indent="0">
              <a:buNone/>
            </a:pPr>
            <a:r>
              <a:rPr lang="en-GB" dirty="0"/>
              <a:t>communication that can be used with </a:t>
            </a:r>
          </a:p>
          <a:p>
            <a:pPr marL="0" indent="0">
              <a:buNone/>
            </a:pPr>
            <a:r>
              <a:rPr lang="en-GB" dirty="0"/>
              <a:t>service users. </a:t>
            </a:r>
          </a:p>
          <a:p>
            <a:r>
              <a:rPr lang="en-GB" dirty="0"/>
              <a:t>Create a presentation or information sheet to </a:t>
            </a:r>
          </a:p>
          <a:p>
            <a:pPr marL="0" indent="0">
              <a:buNone/>
            </a:pPr>
            <a:r>
              <a:rPr lang="en-GB" dirty="0"/>
              <a:t>inform others on the types of alternative</a:t>
            </a:r>
          </a:p>
          <a:p>
            <a:pPr marL="0" indent="0">
              <a:buNone/>
            </a:pPr>
            <a:r>
              <a:rPr lang="en-GB" dirty="0"/>
              <a:t>communication</a:t>
            </a:r>
          </a:p>
          <a:p>
            <a:pPr lvl="1"/>
            <a:r>
              <a:rPr lang="en-GB" dirty="0"/>
              <a:t>What they are </a:t>
            </a:r>
          </a:p>
          <a:p>
            <a:pPr lvl="1"/>
            <a:r>
              <a:rPr lang="en-GB" dirty="0"/>
              <a:t>How they are used </a:t>
            </a:r>
          </a:p>
          <a:p>
            <a:pPr lvl="1"/>
            <a:r>
              <a:rPr lang="en-GB" dirty="0"/>
              <a:t>Who they would be used with and why</a:t>
            </a:r>
          </a:p>
          <a:p>
            <a:r>
              <a:rPr lang="en-GB" b="1" dirty="0"/>
              <a:t>Due date 21/11/2016</a:t>
            </a:r>
          </a:p>
          <a:p>
            <a:pPr marL="0" indent="0">
              <a:buNone/>
            </a:pPr>
            <a:endParaRPr lang="en-GB" b="1" dirty="0"/>
          </a:p>
          <a:p>
            <a:pPr marL="0" indent="0">
              <a:buNone/>
            </a:pPr>
            <a:r>
              <a:rPr lang="en-GB" b="1" dirty="0"/>
              <a:t>HINT: Look at your books and online specification to look at the alternative forms of communication you have to write about </a:t>
            </a:r>
            <a:endParaRPr lang="en-GB" dirty="0"/>
          </a:p>
        </p:txBody>
      </p:sp>
      <p:pic>
        <p:nvPicPr>
          <p:cNvPr id="4" name="Picture 3"/>
          <p:cNvPicPr>
            <a:picLocks noChangeAspect="1"/>
          </p:cNvPicPr>
          <p:nvPr/>
        </p:nvPicPr>
        <p:blipFill rotWithShape="1">
          <a:blip r:embed="rId2"/>
          <a:srcRect l="23778" t="14593" r="18556" b="16000"/>
          <a:stretch/>
        </p:blipFill>
        <p:spPr>
          <a:xfrm>
            <a:off x="5522976" y="329410"/>
            <a:ext cx="6327648" cy="5711952"/>
          </a:xfrm>
          <a:prstGeom prst="rect">
            <a:avLst/>
          </a:prstGeom>
        </p:spPr>
      </p:pic>
    </p:spTree>
    <p:extLst>
      <p:ext uri="{BB962C8B-B14F-4D97-AF65-F5344CB8AC3E}">
        <p14:creationId xmlns:p14="http://schemas.microsoft.com/office/powerpoint/2010/main" val="2340740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aims </a:t>
            </a:r>
          </a:p>
        </p:txBody>
      </p:sp>
      <p:sp>
        <p:nvSpPr>
          <p:cNvPr id="3" name="Content Placeholder 2"/>
          <p:cNvSpPr>
            <a:spLocks noGrp="1"/>
          </p:cNvSpPr>
          <p:nvPr>
            <p:ph idx="1"/>
          </p:nvPr>
        </p:nvSpPr>
        <p:spPr/>
        <p:txBody>
          <a:bodyPr>
            <a:normAutofit lnSpcReduction="10000"/>
          </a:bodyPr>
          <a:lstStyle/>
          <a:p>
            <a:r>
              <a:rPr lang="en-GB" dirty="0"/>
              <a:t>To identify communication techniques</a:t>
            </a:r>
          </a:p>
          <a:p>
            <a:r>
              <a:rPr lang="en-GB" dirty="0"/>
              <a:t>To explain the different approaches to communication </a:t>
            </a:r>
          </a:p>
          <a:p>
            <a:endParaRPr lang="en-GB" dirty="0"/>
          </a:p>
          <a:p>
            <a:r>
              <a:rPr lang="en-GB" dirty="0"/>
              <a:t>To identify types of communication </a:t>
            </a:r>
          </a:p>
          <a:p>
            <a:r>
              <a:rPr lang="en-GB" dirty="0"/>
              <a:t>To explain types of communication</a:t>
            </a:r>
          </a:p>
          <a:p>
            <a:endParaRPr lang="en-GB" dirty="0"/>
          </a:p>
          <a:p>
            <a:pPr marL="0" indent="0">
              <a:buNone/>
            </a:pPr>
            <a:r>
              <a:rPr lang="en-GB" sz="2800" b="1" dirty="0">
                <a:solidFill>
                  <a:srgbClr val="7030A0"/>
                </a:solidFill>
              </a:rPr>
              <a:t>Assessment criteria: P4: Explain the strategies and communication techniques used with individuals different needs to overcome different challenges</a:t>
            </a:r>
          </a:p>
          <a:p>
            <a:pPr marL="0" indent="0">
              <a:buNone/>
            </a:pPr>
            <a:endParaRPr lang="en-GB" dirty="0"/>
          </a:p>
        </p:txBody>
      </p:sp>
    </p:spTree>
    <p:extLst>
      <p:ext uri="{BB962C8B-B14F-4D97-AF65-F5344CB8AC3E}">
        <p14:creationId xmlns:p14="http://schemas.microsoft.com/office/powerpoint/2010/main" val="261370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GB" dirty="0"/>
              <a:t>Why do we communicate? </a:t>
            </a:r>
          </a:p>
        </p:txBody>
      </p:sp>
      <p:sp>
        <p:nvSpPr>
          <p:cNvPr id="3" name="Content Placeholder 2"/>
          <p:cNvSpPr>
            <a:spLocks noGrp="1"/>
          </p:cNvSpPr>
          <p:nvPr>
            <p:ph idx="1"/>
          </p:nvPr>
        </p:nvSpPr>
        <p:spPr>
          <a:xfrm>
            <a:off x="0" y="557257"/>
            <a:ext cx="8596668" cy="3880773"/>
          </a:xfrm>
        </p:spPr>
        <p:txBody>
          <a:bodyPr/>
          <a:lstStyle/>
          <a:p>
            <a:r>
              <a:rPr lang="en-GB" dirty="0"/>
              <a:t>Discuss with your table why you think it is important to communicate </a:t>
            </a:r>
          </a:p>
        </p:txBody>
      </p:sp>
      <p:pic>
        <p:nvPicPr>
          <p:cNvPr id="4" name="Picture 3"/>
          <p:cNvPicPr>
            <a:picLocks noChangeAspect="1"/>
          </p:cNvPicPr>
          <p:nvPr/>
        </p:nvPicPr>
        <p:blipFill>
          <a:blip r:embed="rId2"/>
          <a:stretch>
            <a:fillRect/>
          </a:stretch>
        </p:blipFill>
        <p:spPr>
          <a:xfrm>
            <a:off x="1282818" y="1379672"/>
            <a:ext cx="7313850" cy="5478328"/>
          </a:xfrm>
          <a:prstGeom prst="rect">
            <a:avLst/>
          </a:prstGeom>
        </p:spPr>
      </p:pic>
    </p:spTree>
    <p:extLst>
      <p:ext uri="{BB962C8B-B14F-4D97-AF65-F5344CB8AC3E}">
        <p14:creationId xmlns:p14="http://schemas.microsoft.com/office/powerpoint/2010/main" val="253127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Approaches for effective communication </a:t>
            </a:r>
          </a:p>
        </p:txBody>
      </p:sp>
      <p:sp>
        <p:nvSpPr>
          <p:cNvPr id="3" name="Content Placeholder 2"/>
          <p:cNvSpPr>
            <a:spLocks noGrp="1"/>
          </p:cNvSpPr>
          <p:nvPr>
            <p:ph idx="1"/>
          </p:nvPr>
        </p:nvSpPr>
        <p:spPr/>
        <p:txBody>
          <a:bodyPr/>
          <a:lstStyle/>
          <a:p>
            <a:r>
              <a:rPr lang="en-GB" dirty="0"/>
              <a:t>What do you think these approaches might say about communication. </a:t>
            </a:r>
          </a:p>
          <a:p>
            <a:r>
              <a:rPr lang="en-GB" dirty="0"/>
              <a:t>Think about what you know from psychology about them </a:t>
            </a:r>
          </a:p>
          <a:p>
            <a:r>
              <a:rPr lang="en-GB" dirty="0"/>
              <a:t>Practice – take one theory and say how this would be used with a service user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
        <p:nvSpPr>
          <p:cNvPr id="5" name="Oval 4"/>
          <p:cNvSpPr/>
          <p:nvPr/>
        </p:nvSpPr>
        <p:spPr>
          <a:xfrm>
            <a:off x="1084505" y="3796329"/>
            <a:ext cx="2937510" cy="1943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tx1"/>
                </a:solidFill>
              </a:rPr>
              <a:t>Humanistic</a:t>
            </a:r>
            <a:r>
              <a:rPr lang="en-GB" dirty="0"/>
              <a:t> </a:t>
            </a:r>
          </a:p>
        </p:txBody>
      </p:sp>
      <p:sp>
        <p:nvSpPr>
          <p:cNvPr id="6" name="Oval 5"/>
          <p:cNvSpPr/>
          <p:nvPr/>
        </p:nvSpPr>
        <p:spPr>
          <a:xfrm>
            <a:off x="4124661" y="3314252"/>
            <a:ext cx="2937510" cy="1943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tx1"/>
                </a:solidFill>
              </a:rPr>
              <a:t>Behavioural </a:t>
            </a:r>
          </a:p>
        </p:txBody>
      </p:sp>
      <p:sp>
        <p:nvSpPr>
          <p:cNvPr id="7" name="Oval 6"/>
          <p:cNvSpPr/>
          <p:nvPr/>
        </p:nvSpPr>
        <p:spPr>
          <a:xfrm>
            <a:off x="9045633" y="2829957"/>
            <a:ext cx="2937510" cy="1943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tx1"/>
                </a:solidFill>
              </a:rPr>
              <a:t>Cognitive </a:t>
            </a:r>
          </a:p>
        </p:txBody>
      </p:sp>
      <p:sp>
        <p:nvSpPr>
          <p:cNvPr id="8" name="Oval 7"/>
          <p:cNvSpPr/>
          <p:nvPr/>
        </p:nvSpPr>
        <p:spPr>
          <a:xfrm>
            <a:off x="8608695" y="898869"/>
            <a:ext cx="2937510" cy="1943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tx1"/>
                </a:solidFill>
              </a:rPr>
              <a:t>Psychoanalytical </a:t>
            </a:r>
          </a:p>
        </p:txBody>
      </p:sp>
      <p:sp>
        <p:nvSpPr>
          <p:cNvPr id="9" name="Oval 8"/>
          <p:cNvSpPr/>
          <p:nvPr/>
        </p:nvSpPr>
        <p:spPr>
          <a:xfrm>
            <a:off x="6808932" y="4458392"/>
            <a:ext cx="2937510" cy="1943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tx1"/>
                </a:solidFill>
              </a:rPr>
              <a:t>Social </a:t>
            </a:r>
          </a:p>
        </p:txBody>
      </p:sp>
    </p:spTree>
    <p:extLst>
      <p:ext uri="{BB962C8B-B14F-4D97-AF65-F5344CB8AC3E}">
        <p14:creationId xmlns:p14="http://schemas.microsoft.com/office/powerpoint/2010/main" val="1579258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Approaches </a:t>
            </a:r>
          </a:p>
        </p:txBody>
      </p:sp>
      <p:sp>
        <p:nvSpPr>
          <p:cNvPr id="3" name="Content Placeholder 2"/>
          <p:cNvSpPr>
            <a:spLocks noGrp="1"/>
          </p:cNvSpPr>
          <p:nvPr>
            <p:ph idx="1"/>
          </p:nvPr>
        </p:nvSpPr>
        <p:spPr>
          <a:xfrm>
            <a:off x="1909981" y="1645118"/>
            <a:ext cx="8596668" cy="3880773"/>
          </a:xfrm>
        </p:spPr>
        <p:txBody>
          <a:bodyPr/>
          <a:lstStyle/>
          <a:p>
            <a:r>
              <a:rPr lang="en-GB" dirty="0"/>
              <a:t>Approaches are used by professionals to think about how they should be communicating with a service user and addressing problems. </a:t>
            </a:r>
          </a:p>
          <a:p>
            <a:endParaRPr lang="en-GB" dirty="0"/>
          </a:p>
          <a:p>
            <a:r>
              <a:rPr lang="en-GB" dirty="0"/>
              <a:t>The different psychological approaches give different ways in which a professional can approach a problem with a service user and communicate effectively to overcome this. </a:t>
            </a:r>
          </a:p>
        </p:txBody>
      </p:sp>
    </p:spTree>
    <p:extLst>
      <p:ext uri="{BB962C8B-B14F-4D97-AF65-F5344CB8AC3E}">
        <p14:creationId xmlns:p14="http://schemas.microsoft.com/office/powerpoint/2010/main" val="2312280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8216" y="441512"/>
            <a:ext cx="8596668" cy="1320800"/>
          </a:xfrm>
        </p:spPr>
        <p:txBody>
          <a:bodyPr/>
          <a:lstStyle/>
          <a:p>
            <a:r>
              <a:rPr lang="en-GB" dirty="0"/>
              <a:t>Humanistic </a:t>
            </a:r>
          </a:p>
        </p:txBody>
      </p:sp>
      <p:sp>
        <p:nvSpPr>
          <p:cNvPr id="3" name="Content Placeholder 2"/>
          <p:cNvSpPr>
            <a:spLocks noGrp="1"/>
          </p:cNvSpPr>
          <p:nvPr>
            <p:ph idx="1"/>
          </p:nvPr>
        </p:nvSpPr>
        <p:spPr>
          <a:xfrm>
            <a:off x="2246157" y="1342560"/>
            <a:ext cx="8596668" cy="3880773"/>
          </a:xfrm>
        </p:spPr>
        <p:txBody>
          <a:bodyPr vert="horz" lIns="91440" tIns="45720" rIns="91440" bIns="45720" rtlCol="0" anchor="t">
            <a:normAutofit/>
          </a:bodyPr>
          <a:lstStyle/>
          <a:p>
            <a:r>
              <a:rPr lang="en-GB" dirty="0"/>
              <a:t>Person centred </a:t>
            </a:r>
          </a:p>
          <a:p>
            <a:endParaRPr lang="en-GB" dirty="0"/>
          </a:p>
          <a:p>
            <a:r>
              <a:rPr lang="en-GB" dirty="0"/>
              <a:t>Allows people to feel like they have choices </a:t>
            </a:r>
          </a:p>
          <a:p>
            <a:r>
              <a:rPr lang="en-GB" dirty="0"/>
              <a:t>The approach is unconditional but is based on trust with the service user </a:t>
            </a:r>
          </a:p>
          <a:p>
            <a:endParaRPr lang="en-GB" dirty="0"/>
          </a:p>
          <a:p>
            <a:r>
              <a:rPr lang="en-GB" dirty="0"/>
              <a:t>This approach to communicating ignores behaviour</a:t>
            </a:r>
          </a:p>
          <a:p>
            <a:r>
              <a:rPr lang="en-GB" dirty="0"/>
              <a:t>It relies on the service user and professional having good communication skills</a:t>
            </a:r>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3141135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7510" y="508747"/>
            <a:ext cx="8596668" cy="1320800"/>
          </a:xfrm>
        </p:spPr>
        <p:txBody>
          <a:bodyPr/>
          <a:lstStyle/>
          <a:p>
            <a:r>
              <a:rPr lang="en-GB" dirty="0"/>
              <a:t>Behavioural </a:t>
            </a:r>
          </a:p>
        </p:txBody>
      </p:sp>
      <p:sp>
        <p:nvSpPr>
          <p:cNvPr id="3" name="Content Placeholder 2"/>
          <p:cNvSpPr>
            <a:spLocks noGrp="1"/>
          </p:cNvSpPr>
          <p:nvPr>
            <p:ph idx="1"/>
          </p:nvPr>
        </p:nvSpPr>
        <p:spPr>
          <a:xfrm>
            <a:off x="2604746" y="1533060"/>
            <a:ext cx="8596668" cy="3880773"/>
          </a:xfrm>
        </p:spPr>
        <p:txBody>
          <a:bodyPr vert="horz" lIns="91440" tIns="45720" rIns="91440" bIns="45720" rtlCol="0" anchor="t">
            <a:normAutofit/>
          </a:bodyPr>
          <a:lstStyle/>
          <a:p>
            <a:r>
              <a:rPr lang="en-GB" dirty="0"/>
              <a:t>Only looks at observed behaviour </a:t>
            </a:r>
          </a:p>
          <a:p>
            <a:endParaRPr lang="en-GB" dirty="0"/>
          </a:p>
          <a:p>
            <a:r>
              <a:rPr lang="en-GB" dirty="0"/>
              <a:t>Doesn’t rely on good communication skills can be evidenced even in babies copying behaviour of adults </a:t>
            </a:r>
          </a:p>
          <a:p>
            <a:r>
              <a:rPr lang="en-GB" dirty="0"/>
              <a:t>Natural approach – we all have behaviours</a:t>
            </a:r>
          </a:p>
          <a:p>
            <a:endParaRPr lang="en-GB" dirty="0"/>
          </a:p>
          <a:p>
            <a:r>
              <a:rPr lang="en-GB" dirty="0"/>
              <a:t>Can only be used to change behaviour</a:t>
            </a:r>
          </a:p>
          <a:p>
            <a:r>
              <a:rPr lang="en-GB" dirty="0"/>
              <a:t>Doesn’t look at causes </a:t>
            </a:r>
          </a:p>
          <a:p>
            <a:endParaRPr lang="en-GB" dirty="0"/>
          </a:p>
          <a:p>
            <a:endParaRPr lang="en-GB" dirty="0"/>
          </a:p>
        </p:txBody>
      </p:sp>
    </p:spTree>
    <p:extLst>
      <p:ext uri="{BB962C8B-B14F-4D97-AF65-F5344CB8AC3E}">
        <p14:creationId xmlns:p14="http://schemas.microsoft.com/office/powerpoint/2010/main" val="336116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aims </a:t>
            </a:r>
          </a:p>
        </p:txBody>
      </p:sp>
      <p:sp>
        <p:nvSpPr>
          <p:cNvPr id="3" name="Content Placeholder 2"/>
          <p:cNvSpPr>
            <a:spLocks noGrp="1"/>
          </p:cNvSpPr>
          <p:nvPr>
            <p:ph idx="1"/>
          </p:nvPr>
        </p:nvSpPr>
        <p:spPr>
          <a:xfrm>
            <a:off x="677334" y="2110485"/>
            <a:ext cx="8596668" cy="3880773"/>
          </a:xfrm>
        </p:spPr>
        <p:txBody>
          <a:bodyPr>
            <a:normAutofit fontScale="55000" lnSpcReduction="20000"/>
          </a:bodyPr>
          <a:lstStyle/>
          <a:p>
            <a:r>
              <a:rPr lang="en-GB" sz="3300" dirty="0"/>
              <a:t>To identify the challenges faced by individuals </a:t>
            </a:r>
          </a:p>
          <a:p>
            <a:r>
              <a:rPr lang="en-GB" sz="3300" dirty="0"/>
              <a:t>To explain with examples the challenges faced by individuals </a:t>
            </a:r>
          </a:p>
          <a:p>
            <a:endParaRPr lang="en-GB" sz="3300" dirty="0"/>
          </a:p>
          <a:p>
            <a:r>
              <a:rPr lang="en-GB" sz="3300" dirty="0"/>
              <a:t>To identify the methods of identifying challenges </a:t>
            </a:r>
          </a:p>
          <a:p>
            <a:r>
              <a:rPr lang="en-GB" sz="3300" dirty="0"/>
              <a:t>To explain with examples the methods of identifying challenges </a:t>
            </a:r>
          </a:p>
          <a:p>
            <a:endParaRPr lang="en-GB" sz="3300" dirty="0"/>
          </a:p>
          <a:p>
            <a:r>
              <a:rPr lang="en-GB" sz="3300" dirty="0"/>
              <a:t>To identify strategies to overcome challenges </a:t>
            </a:r>
          </a:p>
          <a:p>
            <a:r>
              <a:rPr lang="en-GB" sz="3300" dirty="0"/>
              <a:t>To explain strategies to overcome challenges with examples </a:t>
            </a:r>
          </a:p>
          <a:p>
            <a:endParaRPr lang="en-GB" dirty="0"/>
          </a:p>
          <a:p>
            <a:pPr marL="0" indent="0">
              <a:buNone/>
            </a:pPr>
            <a:r>
              <a:rPr lang="en-GB" sz="3600" b="1" dirty="0">
                <a:solidFill>
                  <a:srgbClr val="7030A0"/>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843628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775" y="564776"/>
            <a:ext cx="8596668" cy="1320800"/>
          </a:xfrm>
        </p:spPr>
        <p:txBody>
          <a:bodyPr/>
          <a:lstStyle/>
          <a:p>
            <a:r>
              <a:rPr lang="en-GB" dirty="0"/>
              <a:t>Social </a:t>
            </a:r>
          </a:p>
        </p:txBody>
      </p:sp>
      <p:sp>
        <p:nvSpPr>
          <p:cNvPr id="3" name="Content Placeholder 2"/>
          <p:cNvSpPr>
            <a:spLocks noGrp="1"/>
          </p:cNvSpPr>
          <p:nvPr>
            <p:ph idx="1"/>
          </p:nvPr>
        </p:nvSpPr>
        <p:spPr>
          <a:xfrm>
            <a:off x="2347010" y="1555471"/>
            <a:ext cx="8596668" cy="3880773"/>
          </a:xfrm>
        </p:spPr>
        <p:txBody>
          <a:bodyPr vert="horz" lIns="91440" tIns="45720" rIns="91440" bIns="45720" rtlCol="0" anchor="t">
            <a:normAutofit/>
          </a:bodyPr>
          <a:lstStyle/>
          <a:p>
            <a:r>
              <a:rPr lang="en-GB" dirty="0"/>
              <a:t>Looks at individuals in a social context </a:t>
            </a:r>
          </a:p>
          <a:p>
            <a:endParaRPr lang="en-GB" dirty="0"/>
          </a:p>
          <a:p>
            <a:r>
              <a:rPr lang="en-GB" dirty="0"/>
              <a:t>Uses experiments to understand behaviour </a:t>
            </a:r>
          </a:p>
          <a:p>
            <a:endParaRPr lang="en-GB" dirty="0"/>
          </a:p>
          <a:p>
            <a:r>
              <a:rPr lang="en-GB" dirty="0"/>
              <a:t>If someone is observing the service user in a social context it may alter the behaviour of the service user and others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173221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069" y="587188"/>
            <a:ext cx="8596668" cy="1320800"/>
          </a:xfrm>
        </p:spPr>
        <p:txBody>
          <a:bodyPr/>
          <a:lstStyle/>
          <a:p>
            <a:r>
              <a:rPr lang="en-GB" dirty="0"/>
              <a:t>Cognitive </a:t>
            </a:r>
          </a:p>
        </p:txBody>
      </p:sp>
      <p:sp>
        <p:nvSpPr>
          <p:cNvPr id="3" name="Content Placeholder 2"/>
          <p:cNvSpPr>
            <a:spLocks noGrp="1"/>
          </p:cNvSpPr>
          <p:nvPr>
            <p:ph idx="1"/>
          </p:nvPr>
        </p:nvSpPr>
        <p:spPr>
          <a:xfrm>
            <a:off x="1932393" y="1421001"/>
            <a:ext cx="8596668" cy="3880773"/>
          </a:xfrm>
        </p:spPr>
        <p:txBody>
          <a:bodyPr vert="horz" lIns="91440" tIns="45720" rIns="91440" bIns="45720" rtlCol="0" anchor="t">
            <a:normAutofit/>
          </a:bodyPr>
          <a:lstStyle/>
          <a:p>
            <a:r>
              <a:rPr lang="en-GB" dirty="0"/>
              <a:t>Gives a structured way to understand behaviours and changes in behaviour</a:t>
            </a:r>
          </a:p>
          <a:p>
            <a:endParaRPr lang="en-GB" dirty="0"/>
          </a:p>
          <a:p>
            <a:endParaRPr lang="en-GB" dirty="0"/>
          </a:p>
          <a:p>
            <a:r>
              <a:rPr lang="en-GB" dirty="0"/>
              <a:t>Takes notice of what the service user feels</a:t>
            </a:r>
          </a:p>
          <a:p>
            <a:r>
              <a:rPr lang="en-GB" dirty="0"/>
              <a:t>Clearly allows the service user to express their thoughts  </a:t>
            </a:r>
          </a:p>
          <a:p>
            <a:endParaRPr lang="en-GB" dirty="0"/>
          </a:p>
          <a:p>
            <a:r>
              <a:rPr lang="en-GB" dirty="0"/>
              <a:t>Relies on the service user being able to express their own feelings </a:t>
            </a:r>
          </a:p>
          <a:p>
            <a:r>
              <a:rPr lang="en-GB" dirty="0"/>
              <a:t>Does not work with those who may have existing mental health problems </a:t>
            </a:r>
          </a:p>
          <a:p>
            <a:endParaRPr lang="en-GB" dirty="0"/>
          </a:p>
          <a:p>
            <a:endParaRPr lang="en-GB" dirty="0"/>
          </a:p>
        </p:txBody>
      </p:sp>
    </p:spTree>
    <p:extLst>
      <p:ext uri="{BB962C8B-B14F-4D97-AF65-F5344CB8AC3E}">
        <p14:creationId xmlns:p14="http://schemas.microsoft.com/office/powerpoint/2010/main" val="2066208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746" y="553571"/>
            <a:ext cx="8596668" cy="1320800"/>
          </a:xfrm>
        </p:spPr>
        <p:txBody>
          <a:bodyPr/>
          <a:lstStyle/>
          <a:p>
            <a:r>
              <a:rPr lang="en-GB" dirty="0"/>
              <a:t>Psychoanalytical </a:t>
            </a:r>
          </a:p>
        </p:txBody>
      </p:sp>
      <p:sp>
        <p:nvSpPr>
          <p:cNvPr id="3" name="Content Placeholder 2"/>
          <p:cNvSpPr>
            <a:spLocks noGrp="1"/>
          </p:cNvSpPr>
          <p:nvPr>
            <p:ph idx="1"/>
          </p:nvPr>
        </p:nvSpPr>
        <p:spPr>
          <a:xfrm>
            <a:off x="2391834" y="1275324"/>
            <a:ext cx="8596668" cy="3880773"/>
          </a:xfrm>
        </p:spPr>
        <p:txBody>
          <a:bodyPr vert="horz" lIns="91440" tIns="45720" rIns="91440" bIns="45720" rtlCol="0" anchor="t">
            <a:normAutofit/>
          </a:bodyPr>
          <a:lstStyle/>
          <a:p>
            <a:r>
              <a:rPr lang="en-GB" dirty="0"/>
              <a:t>Professional interprets what a service user does or says to mean something </a:t>
            </a:r>
          </a:p>
          <a:p>
            <a:endParaRPr lang="en-GB" dirty="0"/>
          </a:p>
          <a:p>
            <a:r>
              <a:rPr lang="en-GB" dirty="0"/>
              <a:t>Clear that the service user will understand why they behave in a certain way </a:t>
            </a:r>
          </a:p>
          <a:p>
            <a:r>
              <a:rPr lang="en-GB" dirty="0"/>
              <a:t>Can be used for a number of problems and not just limited to behaviour changes </a:t>
            </a:r>
          </a:p>
          <a:p>
            <a:endParaRPr lang="en-GB" dirty="0"/>
          </a:p>
          <a:p>
            <a:r>
              <a:rPr lang="en-GB" dirty="0"/>
              <a:t>Specialist training required</a:t>
            </a:r>
          </a:p>
          <a:p>
            <a:r>
              <a:rPr lang="en-GB" dirty="0"/>
              <a:t>Long time for results </a:t>
            </a:r>
          </a:p>
          <a:p>
            <a:pPr marL="0" indent="0">
              <a:buNone/>
            </a:pPr>
            <a:endParaRPr lang="en-GB" dirty="0"/>
          </a:p>
        </p:txBody>
      </p:sp>
    </p:spTree>
    <p:extLst>
      <p:ext uri="{BB962C8B-B14F-4D97-AF65-F5344CB8AC3E}">
        <p14:creationId xmlns:p14="http://schemas.microsoft.com/office/powerpoint/2010/main" val="3111232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5952" y="564776"/>
            <a:ext cx="8596668" cy="1320800"/>
          </a:xfrm>
        </p:spPr>
        <p:txBody>
          <a:bodyPr/>
          <a:lstStyle/>
          <a:p>
            <a:r>
              <a:rPr lang="en-GB" dirty="0"/>
              <a:t>Theories of communication </a:t>
            </a:r>
          </a:p>
        </p:txBody>
      </p:sp>
      <p:sp>
        <p:nvSpPr>
          <p:cNvPr id="3" name="Content Placeholder 2"/>
          <p:cNvSpPr>
            <a:spLocks noGrp="1"/>
          </p:cNvSpPr>
          <p:nvPr>
            <p:ph idx="1"/>
          </p:nvPr>
        </p:nvSpPr>
        <p:spPr>
          <a:xfrm>
            <a:off x="2615952" y="2295060"/>
            <a:ext cx="8596668" cy="3880773"/>
          </a:xfrm>
        </p:spPr>
        <p:txBody>
          <a:bodyPr vert="horz" lIns="91440" tIns="45720" rIns="91440" bIns="45720" rtlCol="0" anchor="t">
            <a:normAutofit lnSpcReduction="10000"/>
          </a:bodyPr>
          <a:lstStyle/>
          <a:p>
            <a:r>
              <a:rPr lang="en-GB" dirty="0"/>
              <a:t>Argyle </a:t>
            </a:r>
          </a:p>
          <a:p>
            <a:r>
              <a:rPr lang="en-GB" dirty="0"/>
              <a:t>Tuckman</a:t>
            </a:r>
          </a:p>
          <a:p>
            <a:r>
              <a:rPr lang="en-GB" dirty="0"/>
              <a:t>Berner </a:t>
            </a:r>
          </a:p>
          <a:p>
            <a:endParaRPr lang="en-GB" dirty="0"/>
          </a:p>
          <a:p>
            <a:pPr marL="0" indent="0">
              <a:buNone/>
            </a:pPr>
            <a:r>
              <a:rPr lang="en-GB" dirty="0"/>
              <a:t>You need to complete independent research to find out the following about the theories</a:t>
            </a:r>
          </a:p>
          <a:p>
            <a:r>
              <a:rPr lang="en-GB" dirty="0"/>
              <a:t>When was the theory discovered or put into place </a:t>
            </a:r>
          </a:p>
          <a:p>
            <a:r>
              <a:rPr lang="en-GB" dirty="0"/>
              <a:t>What is the theory</a:t>
            </a:r>
          </a:p>
          <a:p>
            <a:r>
              <a:rPr lang="en-GB" dirty="0"/>
              <a:t>How can we apply this to health and social care</a:t>
            </a:r>
          </a:p>
          <a:p>
            <a:pPr marL="0" indent="0">
              <a:buNone/>
            </a:pPr>
            <a:r>
              <a:rPr lang="en-GB" dirty="0"/>
              <a:t>Create an information sheet which will clearly explain (in your own words) the theory to share with your group </a:t>
            </a:r>
          </a:p>
        </p:txBody>
      </p:sp>
      <p:sp>
        <p:nvSpPr>
          <p:cNvPr id="4" name="Oval 3"/>
          <p:cNvSpPr/>
          <p:nvPr/>
        </p:nvSpPr>
        <p:spPr>
          <a:xfrm>
            <a:off x="6538586" y="1402915"/>
            <a:ext cx="2342367" cy="23423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 will need to be in groups of 3</a:t>
            </a:r>
          </a:p>
          <a:p>
            <a:pPr algn="ctr"/>
            <a:r>
              <a:rPr lang="en-GB" dirty="0"/>
              <a:t>Take one of the theories each…</a:t>
            </a:r>
          </a:p>
        </p:txBody>
      </p:sp>
      <p:sp>
        <p:nvSpPr>
          <p:cNvPr id="5" name="Rectangle 4"/>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774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436" y="486888"/>
            <a:ext cx="7029566" cy="1443512"/>
          </a:xfrm>
        </p:spPr>
        <p:txBody>
          <a:bodyPr/>
          <a:lstStyle/>
          <a:p>
            <a:r>
              <a:rPr lang="en-GB" dirty="0"/>
              <a:t>Types of communication  </a:t>
            </a:r>
          </a:p>
        </p:txBody>
      </p:sp>
      <p:sp>
        <p:nvSpPr>
          <p:cNvPr id="3" name="Content Placeholder 2"/>
          <p:cNvSpPr>
            <a:spLocks noGrp="1"/>
          </p:cNvSpPr>
          <p:nvPr>
            <p:ph idx="1"/>
          </p:nvPr>
        </p:nvSpPr>
        <p:spPr>
          <a:xfrm>
            <a:off x="2375064" y="1460665"/>
            <a:ext cx="6898937" cy="4580697"/>
          </a:xfrm>
        </p:spPr>
        <p:txBody>
          <a:bodyPr>
            <a:normAutofit lnSpcReduction="10000"/>
          </a:bodyPr>
          <a:lstStyle/>
          <a:p>
            <a:r>
              <a:rPr lang="en-GB" dirty="0"/>
              <a:t>Verbal – explaining and presenting ideas clearly- CS </a:t>
            </a:r>
          </a:p>
          <a:p>
            <a:pPr marL="0" indent="0">
              <a:buNone/>
            </a:pPr>
            <a:endParaRPr lang="en-GB" dirty="0"/>
          </a:p>
          <a:p>
            <a:r>
              <a:rPr lang="en-GB" dirty="0"/>
              <a:t>Non-verbal – body language, posture, facial expression, eye contact, gestures, personal space – 3 to CS</a:t>
            </a:r>
          </a:p>
          <a:p>
            <a:pPr marL="0" indent="0">
              <a:buNone/>
            </a:pPr>
            <a:endParaRPr lang="en-GB" dirty="0"/>
          </a:p>
          <a:p>
            <a:r>
              <a:rPr lang="en-GB" dirty="0"/>
              <a:t>Written – good literacy skills, clear writing, clear structure and correct grammar - CS</a:t>
            </a:r>
          </a:p>
          <a:p>
            <a:pPr marL="0" indent="0">
              <a:buNone/>
            </a:pPr>
            <a:endParaRPr lang="en-GB" dirty="0"/>
          </a:p>
          <a:p>
            <a:r>
              <a:rPr lang="en-GB" dirty="0"/>
              <a:t>Formal – used to demonstrate respect, addressing people by full name, usually used by professionals - CS</a:t>
            </a:r>
          </a:p>
          <a:p>
            <a:pPr marL="0" indent="0">
              <a:buNone/>
            </a:pPr>
            <a:endParaRPr lang="en-GB" dirty="0"/>
          </a:p>
          <a:p>
            <a:r>
              <a:rPr lang="en-GB" dirty="0"/>
              <a:t>Informal – usually used when you know someone better or with family and friends. Communication we use on a day to day basis. </a:t>
            </a:r>
          </a:p>
          <a:p>
            <a:endParaRPr lang="en-GB" dirty="0"/>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1639343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0094" y="605642"/>
            <a:ext cx="5853908" cy="1324758"/>
          </a:xfrm>
        </p:spPr>
        <p:txBody>
          <a:bodyPr/>
          <a:lstStyle/>
          <a:p>
            <a:r>
              <a:rPr lang="en-GB" dirty="0"/>
              <a:t>Alternative forms of communication </a:t>
            </a:r>
          </a:p>
        </p:txBody>
      </p:sp>
      <p:sp>
        <p:nvSpPr>
          <p:cNvPr id="3" name="Content Placeholder 2"/>
          <p:cNvSpPr>
            <a:spLocks noGrp="1"/>
          </p:cNvSpPr>
          <p:nvPr>
            <p:ph idx="1"/>
          </p:nvPr>
        </p:nvSpPr>
        <p:spPr>
          <a:xfrm>
            <a:off x="2446316" y="2173184"/>
            <a:ext cx="6827685" cy="3868178"/>
          </a:xfrm>
        </p:spPr>
        <p:txBody>
          <a:bodyPr>
            <a:normAutofit fontScale="92500" lnSpcReduction="10000"/>
          </a:bodyPr>
          <a:lstStyle/>
          <a:p>
            <a:r>
              <a:rPr lang="en-GB" dirty="0"/>
              <a:t>If we cannot communicate using verbal or non verbal communication what do we do? </a:t>
            </a:r>
          </a:p>
          <a:p>
            <a:endParaRPr lang="en-GB" dirty="0"/>
          </a:p>
          <a:p>
            <a:r>
              <a:rPr lang="en-GB" dirty="0"/>
              <a:t>Makaton</a:t>
            </a:r>
          </a:p>
          <a:p>
            <a:r>
              <a:rPr lang="en-GB" dirty="0"/>
              <a:t>Braille</a:t>
            </a:r>
          </a:p>
          <a:p>
            <a:r>
              <a:rPr lang="en-GB" dirty="0"/>
              <a:t>BSL</a:t>
            </a:r>
          </a:p>
          <a:p>
            <a:r>
              <a:rPr lang="en-GB" dirty="0"/>
              <a:t>Communication boards </a:t>
            </a:r>
          </a:p>
          <a:p>
            <a:r>
              <a:rPr lang="en-GB" dirty="0"/>
              <a:t>Symbol systems </a:t>
            </a:r>
          </a:p>
          <a:p>
            <a:endParaRPr lang="en-GB" dirty="0"/>
          </a:p>
          <a:p>
            <a:r>
              <a:rPr lang="en-GB" dirty="0"/>
              <a:t>Would any of these be used with a case study</a:t>
            </a:r>
          </a:p>
          <a:p>
            <a:r>
              <a:rPr lang="en-GB" dirty="0"/>
              <a:t>Health and social care example </a:t>
            </a:r>
          </a:p>
          <a:p>
            <a:endParaRPr lang="en-GB" dirty="0"/>
          </a:p>
        </p:txBody>
      </p:sp>
      <p:pic>
        <p:nvPicPr>
          <p:cNvPr id="4" name="Picture 3"/>
          <p:cNvPicPr>
            <a:picLocks noChangeAspect="1"/>
          </p:cNvPicPr>
          <p:nvPr/>
        </p:nvPicPr>
        <p:blipFill>
          <a:blip r:embed="rId2"/>
          <a:stretch>
            <a:fillRect/>
          </a:stretch>
        </p:blipFill>
        <p:spPr>
          <a:xfrm>
            <a:off x="7513320" y="2009255"/>
            <a:ext cx="4142740" cy="2663190"/>
          </a:xfrm>
          <a:prstGeom prst="rect">
            <a:avLst/>
          </a:prstGeom>
        </p:spPr>
      </p:pic>
    </p:spTree>
    <p:extLst>
      <p:ext uri="{BB962C8B-B14F-4D97-AF65-F5344CB8AC3E}">
        <p14:creationId xmlns:p14="http://schemas.microsoft.com/office/powerpoint/2010/main" val="374868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1938" y="534390"/>
            <a:ext cx="6982064" cy="1396010"/>
          </a:xfrm>
        </p:spPr>
        <p:txBody>
          <a:bodyPr/>
          <a:lstStyle/>
          <a:p>
            <a:r>
              <a:rPr lang="en-GB" dirty="0"/>
              <a:t>New technologies and communication techniques </a:t>
            </a:r>
          </a:p>
        </p:txBody>
      </p:sp>
      <p:sp>
        <p:nvSpPr>
          <p:cNvPr id="3" name="Content Placeholder 2"/>
          <p:cNvSpPr>
            <a:spLocks noGrp="1"/>
          </p:cNvSpPr>
          <p:nvPr>
            <p:ph idx="1"/>
          </p:nvPr>
        </p:nvSpPr>
        <p:spPr>
          <a:xfrm>
            <a:off x="2446316" y="2030681"/>
            <a:ext cx="6827685" cy="4010681"/>
          </a:xfrm>
        </p:spPr>
        <p:txBody>
          <a:bodyPr>
            <a:normAutofit fontScale="92500" lnSpcReduction="20000"/>
          </a:bodyPr>
          <a:lstStyle/>
          <a:p>
            <a:pPr marL="0" indent="0">
              <a:buNone/>
            </a:pPr>
            <a:r>
              <a:rPr lang="en-GB" dirty="0"/>
              <a:t>Voice activated software – using a voice to move a wheelchair </a:t>
            </a:r>
          </a:p>
          <a:p>
            <a:pPr marL="0" indent="0">
              <a:buNone/>
            </a:pPr>
            <a:r>
              <a:rPr lang="en-GB" dirty="0"/>
              <a:t>Voice output communication aids – small movements into speech – Stephen Hawking used this</a:t>
            </a:r>
          </a:p>
          <a:p>
            <a:pPr marL="0" indent="0">
              <a:buNone/>
            </a:pPr>
            <a:r>
              <a:rPr lang="en-GB" dirty="0"/>
              <a:t>Mobile phones – texts and emails, hearing impairment can use vibration</a:t>
            </a:r>
          </a:p>
          <a:p>
            <a:pPr marL="0" indent="0">
              <a:buNone/>
            </a:pPr>
            <a:r>
              <a:rPr lang="en-GB" dirty="0"/>
              <a:t>Hearing aids – these have small microphones that pick up voices, noisy environments it does make other noises louder as well </a:t>
            </a:r>
          </a:p>
          <a:p>
            <a:pPr marL="0" indent="0">
              <a:buNone/>
            </a:pPr>
            <a:r>
              <a:rPr lang="en-GB" dirty="0"/>
              <a:t>Text relay service – charity run, an operator reads a message that someone has text in </a:t>
            </a:r>
          </a:p>
          <a:p>
            <a:pPr marL="0" indent="0">
              <a:buNone/>
            </a:pPr>
            <a:r>
              <a:rPr lang="en-GB" dirty="0"/>
              <a:t>Loop system – used in settings where there is a channel to set the hearing aid to hear what is being said </a:t>
            </a:r>
          </a:p>
          <a:p>
            <a:pPr marL="0" indent="0">
              <a:buNone/>
            </a:pPr>
            <a:r>
              <a:rPr lang="en-GB" dirty="0"/>
              <a:t>Braille software – creates braille printed in a special printer </a:t>
            </a:r>
          </a:p>
          <a:p>
            <a:pPr marL="0" indent="0">
              <a:buNone/>
            </a:pPr>
            <a:r>
              <a:rPr lang="en-GB" dirty="0"/>
              <a:t>Speech recognition – used by visually impaired to generate messages without using a keyboard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1422067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37" y="121085"/>
            <a:ext cx="875893" cy="793315"/>
          </a:xfrm>
        </p:spPr>
        <p:txBody>
          <a:bodyPr/>
          <a:lstStyle/>
          <a:p>
            <a:r>
              <a:rPr lang="en-GB" dirty="0"/>
              <a:t>P4: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
        <p:nvSpPr>
          <p:cNvPr id="5" name="Oval 4"/>
          <p:cNvSpPr/>
          <p:nvPr/>
        </p:nvSpPr>
        <p:spPr>
          <a:xfrm>
            <a:off x="977030" y="121085"/>
            <a:ext cx="2079320" cy="121502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Introduction to this part of the assignment </a:t>
            </a:r>
          </a:p>
        </p:txBody>
      </p:sp>
      <p:sp>
        <p:nvSpPr>
          <p:cNvPr id="6" name="Rectangle 5"/>
          <p:cNvSpPr/>
          <p:nvPr/>
        </p:nvSpPr>
        <p:spPr>
          <a:xfrm>
            <a:off x="897438" y="1481249"/>
            <a:ext cx="2279737" cy="13402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Different types of challenges: </a:t>
            </a:r>
          </a:p>
          <a:p>
            <a:pPr algn="ctr"/>
            <a:r>
              <a:rPr lang="en-GB" sz="1400" dirty="0">
                <a:solidFill>
                  <a:schemeClr val="tx1"/>
                </a:solidFill>
              </a:rPr>
              <a:t>Explain and apply to one of your case studies </a:t>
            </a:r>
          </a:p>
        </p:txBody>
      </p:sp>
      <p:sp>
        <p:nvSpPr>
          <p:cNvPr id="7" name="Rectangle 6"/>
          <p:cNvSpPr/>
          <p:nvPr/>
        </p:nvSpPr>
        <p:spPr>
          <a:xfrm>
            <a:off x="4089748" y="641959"/>
            <a:ext cx="2279737" cy="13402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Methods to identify challenges: what are they, how can they be used in the case studies  </a:t>
            </a:r>
          </a:p>
        </p:txBody>
      </p:sp>
      <p:sp>
        <p:nvSpPr>
          <p:cNvPr id="8" name="Rectangle 7"/>
          <p:cNvSpPr/>
          <p:nvPr/>
        </p:nvSpPr>
        <p:spPr>
          <a:xfrm>
            <a:off x="7582420" y="313513"/>
            <a:ext cx="2419611" cy="1755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Strategies to overcome challenges: what it is and how it could be used in your case study </a:t>
            </a:r>
          </a:p>
        </p:txBody>
      </p:sp>
      <p:cxnSp>
        <p:nvCxnSpPr>
          <p:cNvPr id="11" name="Straight Arrow Connector 10"/>
          <p:cNvCxnSpPr/>
          <p:nvPr/>
        </p:nvCxnSpPr>
        <p:spPr>
          <a:xfrm flipV="1">
            <a:off x="3336229" y="1683551"/>
            <a:ext cx="630085" cy="4373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492919" y="1191332"/>
            <a:ext cx="909964" cy="111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8968636" y="2150753"/>
            <a:ext cx="22966" cy="4238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314147" y="2588121"/>
            <a:ext cx="1647173" cy="7861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rPr>
              <a:t>Why do we communicate? </a:t>
            </a:r>
          </a:p>
        </p:txBody>
      </p:sp>
      <p:sp>
        <p:nvSpPr>
          <p:cNvPr id="23" name="Rectangle 22"/>
          <p:cNvSpPr/>
          <p:nvPr/>
        </p:nvSpPr>
        <p:spPr>
          <a:xfrm>
            <a:off x="8112689" y="3893239"/>
            <a:ext cx="2366375" cy="15349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rPr>
              <a:t>Different approaches:</a:t>
            </a:r>
          </a:p>
          <a:p>
            <a:pPr algn="ctr"/>
            <a:r>
              <a:rPr lang="en-GB" sz="1400" dirty="0">
                <a:solidFill>
                  <a:schemeClr val="tx1"/>
                </a:solidFill>
              </a:rPr>
              <a:t>Explain and say how it would be used with case study </a:t>
            </a:r>
          </a:p>
        </p:txBody>
      </p:sp>
      <p:cxnSp>
        <p:nvCxnSpPr>
          <p:cNvPr id="25" name="Straight Arrow Connector 24"/>
          <p:cNvCxnSpPr/>
          <p:nvPr/>
        </p:nvCxnSpPr>
        <p:spPr>
          <a:xfrm flipH="1" flipV="1">
            <a:off x="7758176" y="3811820"/>
            <a:ext cx="276617" cy="1628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069125" y="2244663"/>
            <a:ext cx="2611155" cy="17299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rPr>
              <a:t>Types of communication </a:t>
            </a:r>
          </a:p>
          <a:p>
            <a:pPr algn="ctr"/>
            <a:r>
              <a:rPr lang="en-GB" sz="1400" dirty="0">
                <a:solidFill>
                  <a:schemeClr val="tx1"/>
                </a:solidFill>
              </a:rPr>
              <a:t>Explain each one </a:t>
            </a:r>
          </a:p>
          <a:p>
            <a:pPr algn="ctr"/>
            <a:r>
              <a:rPr lang="en-GB" sz="1400" dirty="0">
                <a:solidFill>
                  <a:schemeClr val="tx1"/>
                </a:solidFill>
              </a:rPr>
              <a:t>Apply formal and informal, 4 non -verbal to your case studies – how they would be used </a:t>
            </a:r>
          </a:p>
        </p:txBody>
      </p:sp>
      <p:cxnSp>
        <p:nvCxnSpPr>
          <p:cNvPr id="29" name="Straight Arrow Connector 28"/>
          <p:cNvCxnSpPr/>
          <p:nvPr/>
        </p:nvCxnSpPr>
        <p:spPr>
          <a:xfrm>
            <a:off x="8918531" y="3412017"/>
            <a:ext cx="25052" cy="44347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304179" y="4052298"/>
            <a:ext cx="48669" cy="3695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998601" y="4499496"/>
            <a:ext cx="2611155" cy="17299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rPr>
              <a:t>Theories of communication </a:t>
            </a:r>
          </a:p>
          <a:p>
            <a:pPr algn="ctr"/>
            <a:r>
              <a:rPr lang="en-GB" sz="1400" dirty="0">
                <a:solidFill>
                  <a:schemeClr val="tx1"/>
                </a:solidFill>
              </a:rPr>
              <a:t>Explain all three and say how they could be used in health and social care</a:t>
            </a:r>
          </a:p>
          <a:p>
            <a:pPr algn="ctr"/>
            <a:r>
              <a:rPr lang="en-GB" sz="1400" dirty="0">
                <a:solidFill>
                  <a:schemeClr val="tx1"/>
                </a:solidFill>
              </a:rPr>
              <a:t>Apply one theory to one case study giving detailed example of how this would be used </a:t>
            </a:r>
          </a:p>
        </p:txBody>
      </p:sp>
      <p:cxnSp>
        <p:nvCxnSpPr>
          <p:cNvPr id="17" name="Straight Arrow Connector 16"/>
          <p:cNvCxnSpPr/>
          <p:nvPr/>
        </p:nvCxnSpPr>
        <p:spPr>
          <a:xfrm flipH="1">
            <a:off x="4089748" y="5135671"/>
            <a:ext cx="75782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355159" y="4417811"/>
            <a:ext cx="2611155" cy="17299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rPr>
              <a:t>Alternative forms of communication </a:t>
            </a:r>
          </a:p>
          <a:p>
            <a:pPr algn="ctr"/>
            <a:r>
              <a:rPr lang="en-GB" sz="1400" dirty="0">
                <a:solidFill>
                  <a:schemeClr val="tx1"/>
                </a:solidFill>
              </a:rPr>
              <a:t>What they are </a:t>
            </a:r>
          </a:p>
          <a:p>
            <a:pPr algn="ctr"/>
            <a:r>
              <a:rPr lang="en-GB" sz="1400" dirty="0">
                <a:solidFill>
                  <a:schemeClr val="tx1"/>
                </a:solidFill>
              </a:rPr>
              <a:t>How they are used </a:t>
            </a:r>
          </a:p>
          <a:p>
            <a:pPr algn="ctr"/>
            <a:r>
              <a:rPr lang="en-GB" sz="1400" dirty="0">
                <a:solidFill>
                  <a:schemeClr val="tx1"/>
                </a:solidFill>
              </a:rPr>
              <a:t>Who you would use this with and why </a:t>
            </a:r>
          </a:p>
          <a:p>
            <a:pPr algn="ctr"/>
            <a:endParaRPr lang="en-GB" sz="1400" dirty="0"/>
          </a:p>
        </p:txBody>
      </p:sp>
      <p:sp>
        <p:nvSpPr>
          <p:cNvPr id="21" name="Rectangle 20"/>
          <p:cNvSpPr/>
          <p:nvPr/>
        </p:nvSpPr>
        <p:spPr>
          <a:xfrm>
            <a:off x="101137" y="3114603"/>
            <a:ext cx="2013467" cy="112247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rPr>
              <a:t>New technologies – 5 – what they are and who they would be used with?</a:t>
            </a:r>
          </a:p>
        </p:txBody>
      </p:sp>
      <p:cxnSp>
        <p:nvCxnSpPr>
          <p:cNvPr id="22" name="Straight Arrow Connector 21"/>
          <p:cNvCxnSpPr/>
          <p:nvPr/>
        </p:nvCxnSpPr>
        <p:spPr>
          <a:xfrm flipH="1" flipV="1">
            <a:off x="2114605" y="4052298"/>
            <a:ext cx="546131" cy="3655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410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aims </a:t>
            </a:r>
          </a:p>
        </p:txBody>
      </p:sp>
      <p:sp>
        <p:nvSpPr>
          <p:cNvPr id="3" name="Content Placeholder 2"/>
          <p:cNvSpPr>
            <a:spLocks noGrp="1"/>
          </p:cNvSpPr>
          <p:nvPr>
            <p:ph idx="1"/>
          </p:nvPr>
        </p:nvSpPr>
        <p:spPr/>
        <p:txBody>
          <a:bodyPr/>
          <a:lstStyle/>
          <a:p>
            <a:r>
              <a:rPr lang="en-GB" dirty="0"/>
              <a:t>To identify what policy frameworks are </a:t>
            </a:r>
          </a:p>
          <a:p>
            <a:r>
              <a:rPr lang="en-GB" dirty="0"/>
              <a:t>To explain what policy frameworks are </a:t>
            </a:r>
          </a:p>
          <a:p>
            <a:endParaRPr lang="en-GB" dirty="0"/>
          </a:p>
          <a:p>
            <a:r>
              <a:rPr lang="en-GB" dirty="0"/>
              <a:t>To identify the policy frameworks in Health and Social care</a:t>
            </a:r>
          </a:p>
          <a:p>
            <a:r>
              <a:rPr lang="en-GB" dirty="0"/>
              <a:t>To explain the policy frameworks in Health and Social care</a:t>
            </a:r>
          </a:p>
          <a:p>
            <a:r>
              <a:rPr lang="en-GB" dirty="0"/>
              <a:t>To explain how policy frameworks minimise the challenges service users face</a:t>
            </a:r>
          </a:p>
          <a:p>
            <a:endParaRPr lang="en-GB" dirty="0"/>
          </a:p>
          <a:p>
            <a:pPr marL="0" indent="0">
              <a:buNone/>
            </a:pPr>
            <a:r>
              <a:rPr lang="en-GB" b="1" dirty="0">
                <a:solidFill>
                  <a:srgbClr val="7030A0"/>
                </a:solidFill>
              </a:rPr>
              <a:t>Assessment criteria: P4: Explain the strategies and communication techniques used with individuals different needs to overcome different challenges</a:t>
            </a:r>
          </a:p>
          <a:p>
            <a:pPr marL="0" indent="0">
              <a:buNone/>
            </a:pPr>
            <a:r>
              <a:rPr lang="en-GB" dirty="0"/>
              <a:t> </a:t>
            </a:r>
          </a:p>
        </p:txBody>
      </p:sp>
    </p:spTree>
    <p:extLst>
      <p:ext uri="{BB962C8B-B14F-4D97-AF65-F5344CB8AC3E}">
        <p14:creationId xmlns:p14="http://schemas.microsoft.com/office/powerpoint/2010/main" val="85046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of policy frameworks in minimising challenges </a:t>
            </a:r>
          </a:p>
        </p:txBody>
      </p:sp>
      <p:sp>
        <p:nvSpPr>
          <p:cNvPr id="3" name="Content Placeholder 2"/>
          <p:cNvSpPr>
            <a:spLocks noGrp="1"/>
          </p:cNvSpPr>
          <p:nvPr>
            <p:ph idx="1"/>
          </p:nvPr>
        </p:nvSpPr>
        <p:spPr>
          <a:xfrm>
            <a:off x="2030680" y="2161309"/>
            <a:ext cx="7243321" cy="3880053"/>
          </a:xfrm>
        </p:spPr>
        <p:txBody>
          <a:bodyPr>
            <a:normAutofit fontScale="92500" lnSpcReduction="20000"/>
          </a:bodyPr>
          <a:lstStyle/>
          <a:p>
            <a:pPr marL="0" indent="0">
              <a:buNone/>
            </a:pPr>
            <a:r>
              <a:rPr lang="en-GB" sz="2000" dirty="0"/>
              <a:t>Policy frameworks is a structure used to organise a set of principles and long term goals which include rules, guidance and an overall direction for planning and development. Many are used in the health and social care sector to reduce inequality of care. Some also include the ways in which we can assess needs and how to decide whether a service user is eligible for help. They are used to ensure that service users challenges are minimised and they are at lower risk of experiencing these challenges. </a:t>
            </a:r>
          </a:p>
          <a:p>
            <a:pPr marL="0" indent="0">
              <a:buNone/>
            </a:pPr>
            <a:endParaRPr lang="en-GB" sz="2000" dirty="0"/>
          </a:p>
          <a:p>
            <a:pPr marL="0" indent="0">
              <a:buNone/>
            </a:pPr>
            <a:r>
              <a:rPr lang="en-GB" sz="2000" dirty="0"/>
              <a:t>For your assignment you need to understand what they mean, how they help minimise the challenges we have covered and how they may be used with the service users in your case studies.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1877963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challenges are faced by service users? </a:t>
            </a:r>
          </a:p>
        </p:txBody>
      </p:sp>
      <p:sp>
        <p:nvSpPr>
          <p:cNvPr id="3" name="Content Placeholder 2"/>
          <p:cNvSpPr>
            <a:spLocks noGrp="1"/>
          </p:cNvSpPr>
          <p:nvPr>
            <p:ph idx="1"/>
          </p:nvPr>
        </p:nvSpPr>
        <p:spPr>
          <a:xfrm>
            <a:off x="2716805" y="2104560"/>
            <a:ext cx="8596668" cy="3880773"/>
          </a:xfrm>
        </p:spPr>
        <p:txBody>
          <a:bodyPr/>
          <a:lstStyle/>
          <a:p>
            <a:r>
              <a:rPr lang="en-GB" dirty="0"/>
              <a:t>Individuals with care and support needs face different types of challenges. </a:t>
            </a:r>
          </a:p>
          <a:p>
            <a:endParaRPr lang="en-GB" dirty="0"/>
          </a:p>
          <a:p>
            <a:r>
              <a:rPr lang="en-GB" dirty="0"/>
              <a:t>Think about an elderly service users what challenges could they face everyday?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2809167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of policy frameworks in minimising challenges </a:t>
            </a:r>
          </a:p>
        </p:txBody>
      </p:sp>
      <p:sp>
        <p:nvSpPr>
          <p:cNvPr id="3" name="Content Placeholder 2"/>
          <p:cNvSpPr>
            <a:spLocks noGrp="1"/>
          </p:cNvSpPr>
          <p:nvPr>
            <p:ph idx="1"/>
          </p:nvPr>
        </p:nvSpPr>
        <p:spPr>
          <a:xfrm>
            <a:off x="2861952" y="2018805"/>
            <a:ext cx="6412049" cy="4022557"/>
          </a:xfrm>
        </p:spPr>
        <p:txBody>
          <a:bodyPr/>
          <a:lstStyle/>
          <a:p>
            <a:r>
              <a:rPr lang="en-GB" dirty="0"/>
              <a:t>NHS Patient Experience Framework – including the eight elements</a:t>
            </a:r>
          </a:p>
          <a:p>
            <a:r>
              <a:rPr lang="en-GB" dirty="0"/>
              <a:t>Health Action Plans </a:t>
            </a:r>
          </a:p>
          <a:p>
            <a:r>
              <a:rPr lang="en-GB" dirty="0"/>
              <a:t>Adult Social Care Outcomes Framework (ASCOF)</a:t>
            </a:r>
          </a:p>
          <a:p>
            <a:r>
              <a:rPr lang="en-GB" dirty="0"/>
              <a:t>Common Assessment Framework (CAF)</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767891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NHS Patient Experience Framework</a:t>
            </a:r>
          </a:p>
        </p:txBody>
      </p:sp>
      <p:sp>
        <p:nvSpPr>
          <p:cNvPr id="3" name="Content Placeholder 2"/>
          <p:cNvSpPr>
            <a:spLocks noGrp="1"/>
          </p:cNvSpPr>
          <p:nvPr>
            <p:ph idx="1"/>
          </p:nvPr>
        </p:nvSpPr>
        <p:spPr>
          <a:xfrm>
            <a:off x="2576946" y="1662545"/>
            <a:ext cx="6697056" cy="4378818"/>
          </a:xfrm>
        </p:spPr>
        <p:txBody>
          <a:bodyPr>
            <a:normAutofit/>
          </a:bodyPr>
          <a:lstStyle/>
          <a:p>
            <a:pPr marL="0" indent="0">
              <a:buNone/>
            </a:pPr>
            <a:r>
              <a:rPr lang="en-GB" dirty="0"/>
              <a:t>This sets out a definition of a positive patient experience built around the eight elements which make up good patient care. </a:t>
            </a:r>
          </a:p>
          <a:p>
            <a:pPr>
              <a:buAutoNum type="arabicPeriod"/>
            </a:pPr>
            <a:r>
              <a:rPr lang="en-GB" dirty="0"/>
              <a:t>Respect for patient centred values</a:t>
            </a:r>
          </a:p>
          <a:p>
            <a:pPr>
              <a:buAutoNum type="arabicPeriod"/>
            </a:pPr>
            <a:r>
              <a:rPr lang="en-GB" dirty="0"/>
              <a:t>Integration of care across the HSC system</a:t>
            </a:r>
          </a:p>
          <a:p>
            <a:pPr>
              <a:buAutoNum type="arabicPeriod"/>
            </a:pPr>
            <a:r>
              <a:rPr lang="en-GB" dirty="0"/>
              <a:t>Information and communication on clinical status</a:t>
            </a:r>
          </a:p>
          <a:p>
            <a:pPr>
              <a:buAutoNum type="arabicPeriod"/>
            </a:pPr>
            <a:r>
              <a:rPr lang="en-GB" dirty="0"/>
              <a:t>Physical comfort</a:t>
            </a:r>
          </a:p>
          <a:p>
            <a:pPr>
              <a:buAutoNum type="arabicPeriod"/>
            </a:pPr>
            <a:r>
              <a:rPr lang="en-GB" dirty="0"/>
              <a:t>Emotional support </a:t>
            </a:r>
          </a:p>
          <a:p>
            <a:pPr>
              <a:buAutoNum type="arabicPeriod"/>
            </a:pPr>
            <a:r>
              <a:rPr lang="en-GB" dirty="0"/>
              <a:t>Involvement of family and friends </a:t>
            </a:r>
          </a:p>
          <a:p>
            <a:pPr>
              <a:buAutoNum type="arabicPeriod"/>
            </a:pPr>
            <a:r>
              <a:rPr lang="en-GB" dirty="0"/>
              <a:t>Transition of care outside of HSC setting </a:t>
            </a:r>
          </a:p>
          <a:p>
            <a:pPr>
              <a:buAutoNum type="arabicPeriod"/>
            </a:pPr>
            <a:r>
              <a:rPr lang="en-GB" dirty="0"/>
              <a:t>Access to care – wait times </a:t>
            </a:r>
          </a:p>
          <a:p>
            <a:endParaRPr lang="en-GB" dirty="0"/>
          </a:p>
          <a:p>
            <a:pPr marL="0" indent="0">
              <a:buNone/>
            </a:pPr>
            <a:endParaRPr lang="en-GB" dirty="0"/>
          </a:p>
        </p:txBody>
      </p:sp>
    </p:spTree>
    <p:extLst>
      <p:ext uri="{BB962C8B-B14F-4D97-AF65-F5344CB8AC3E}">
        <p14:creationId xmlns:p14="http://schemas.microsoft.com/office/powerpoint/2010/main" val="2525817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451A7-179A-4D54-B74B-181FEB153464}"/>
              </a:ext>
            </a:extLst>
          </p:cNvPr>
          <p:cNvSpPr>
            <a:spLocks noGrp="1"/>
          </p:cNvSpPr>
          <p:nvPr>
            <p:ph type="title"/>
          </p:nvPr>
        </p:nvSpPr>
        <p:spPr>
          <a:xfrm>
            <a:off x="677334" y="609600"/>
            <a:ext cx="8596668" cy="1320800"/>
          </a:xfrm>
        </p:spPr>
        <p:txBody>
          <a:bodyPr anchor="t">
            <a:normAutofit/>
          </a:bodyPr>
          <a:lstStyle/>
          <a:p>
            <a:r>
              <a:rPr lang="en-GB" dirty="0"/>
              <a:t>Common Assessment Framework (CAF)</a:t>
            </a:r>
            <a:br>
              <a:rPr lang="en-GB" dirty="0"/>
            </a:br>
            <a:endParaRPr lang="en-GB" dirty="0"/>
          </a:p>
        </p:txBody>
      </p:sp>
      <p:sp>
        <p:nvSpPr>
          <p:cNvPr id="3" name="Content Placeholder 2">
            <a:extLst>
              <a:ext uri="{FF2B5EF4-FFF2-40B4-BE49-F238E27FC236}">
                <a16:creationId xmlns:a16="http://schemas.microsoft.com/office/drawing/2014/main" id="{84BF14EE-EEF6-4045-9C3D-0301E26C1F85}"/>
              </a:ext>
            </a:extLst>
          </p:cNvPr>
          <p:cNvSpPr>
            <a:spLocks noGrp="1"/>
          </p:cNvSpPr>
          <p:nvPr>
            <p:ph idx="1"/>
          </p:nvPr>
        </p:nvSpPr>
        <p:spPr>
          <a:xfrm>
            <a:off x="7179435" y="1987469"/>
            <a:ext cx="3662736" cy="3825294"/>
          </a:xfrm>
        </p:spPr>
        <p:txBody>
          <a:bodyPr>
            <a:normAutofit lnSpcReduction="10000"/>
          </a:bodyPr>
          <a:lstStyle/>
          <a:p>
            <a:pPr>
              <a:lnSpc>
                <a:spcPct val="90000"/>
              </a:lnSpc>
            </a:pPr>
            <a:r>
              <a:rPr lang="en-GB" sz="2000" dirty="0"/>
              <a:t>Pre assessment checklist </a:t>
            </a:r>
          </a:p>
          <a:p>
            <a:pPr>
              <a:lnSpc>
                <a:spcPct val="90000"/>
              </a:lnSpc>
            </a:pPr>
            <a:r>
              <a:rPr lang="en-GB" sz="2000" dirty="0"/>
              <a:t>It will help identify any problems or concerns </a:t>
            </a:r>
          </a:p>
          <a:p>
            <a:pPr>
              <a:lnSpc>
                <a:spcPct val="90000"/>
              </a:lnSpc>
            </a:pPr>
            <a:r>
              <a:rPr lang="en-GB" sz="2000" dirty="0"/>
              <a:t>Aims to give early intervention before problems get worse </a:t>
            </a:r>
          </a:p>
          <a:p>
            <a:pPr>
              <a:lnSpc>
                <a:spcPct val="90000"/>
              </a:lnSpc>
            </a:pPr>
            <a:r>
              <a:rPr lang="en-GB" sz="2000" dirty="0"/>
              <a:t>Parent and/or child have to give permission as it is a voluntary assessment </a:t>
            </a:r>
          </a:p>
          <a:p>
            <a:pPr>
              <a:lnSpc>
                <a:spcPct val="90000"/>
              </a:lnSpc>
            </a:pPr>
            <a:r>
              <a:rPr lang="en-GB" sz="2000" dirty="0"/>
              <a:t>Have needs in one or more of the three areas on the sides of the triangle </a:t>
            </a:r>
          </a:p>
        </p:txBody>
      </p:sp>
      <p:pic>
        <p:nvPicPr>
          <p:cNvPr id="4" name="Picture 3">
            <a:extLst>
              <a:ext uri="{FF2B5EF4-FFF2-40B4-BE49-F238E27FC236}">
                <a16:creationId xmlns:a16="http://schemas.microsoft.com/office/drawing/2014/main" id="{6B9228C8-4150-4885-87D7-B2A44C20C698}"/>
              </a:ext>
            </a:extLst>
          </p:cNvPr>
          <p:cNvPicPr>
            <a:picLocks noChangeAspect="1"/>
          </p:cNvPicPr>
          <p:nvPr/>
        </p:nvPicPr>
        <p:blipFill rotWithShape="1">
          <a:blip r:embed="rId2"/>
          <a:srcRect l="1516" r="-2" b="-2"/>
          <a:stretch/>
        </p:blipFill>
        <p:spPr>
          <a:xfrm>
            <a:off x="1544233" y="1930400"/>
            <a:ext cx="5423429" cy="3882362"/>
          </a:xfrm>
          <a:prstGeom prst="rect">
            <a:avLst/>
          </a:prstGeom>
        </p:spPr>
      </p:pic>
    </p:spTree>
    <p:extLst>
      <p:ext uri="{BB962C8B-B14F-4D97-AF65-F5344CB8AC3E}">
        <p14:creationId xmlns:p14="http://schemas.microsoft.com/office/powerpoint/2010/main" val="1496614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action plans </a:t>
            </a:r>
          </a:p>
        </p:txBody>
      </p:sp>
      <p:sp>
        <p:nvSpPr>
          <p:cNvPr id="3" name="Content Placeholder 2"/>
          <p:cNvSpPr>
            <a:spLocks noGrp="1"/>
          </p:cNvSpPr>
          <p:nvPr>
            <p:ph idx="1"/>
          </p:nvPr>
        </p:nvSpPr>
        <p:spPr>
          <a:xfrm>
            <a:off x="1674422" y="1840675"/>
            <a:ext cx="7599580" cy="4200687"/>
          </a:xfrm>
        </p:spPr>
        <p:txBody>
          <a:bodyPr>
            <a:normAutofit fontScale="77500" lnSpcReduction="20000"/>
          </a:bodyPr>
          <a:lstStyle/>
          <a:p>
            <a:r>
              <a:rPr lang="en-GB" sz="3300" dirty="0"/>
              <a:t>Health Action Plans </a:t>
            </a:r>
          </a:p>
          <a:p>
            <a:pPr lvl="1"/>
            <a:r>
              <a:rPr lang="en-GB" sz="3300" dirty="0"/>
              <a:t>The plans aim to minimise challenges by looking at what pressures the services may face. </a:t>
            </a:r>
          </a:p>
          <a:p>
            <a:pPr lvl="1"/>
            <a:r>
              <a:rPr lang="en-GB" sz="3300" dirty="0"/>
              <a:t>Pressures are:</a:t>
            </a:r>
          </a:p>
          <a:p>
            <a:pPr lvl="2"/>
            <a:r>
              <a:rPr lang="en-GB" sz="2800" dirty="0"/>
              <a:t>Ageing society </a:t>
            </a:r>
          </a:p>
          <a:p>
            <a:pPr lvl="2"/>
            <a:r>
              <a:rPr lang="en-GB" sz="2800" dirty="0"/>
              <a:t>Long term conditions e.g. dementia </a:t>
            </a:r>
          </a:p>
          <a:p>
            <a:pPr lvl="2"/>
            <a:r>
              <a:rPr lang="en-GB" sz="2800" dirty="0"/>
              <a:t>Increase in our expectations of the health service </a:t>
            </a:r>
          </a:p>
          <a:p>
            <a:pPr lvl="1"/>
            <a:r>
              <a:rPr lang="en-GB" sz="3300" dirty="0"/>
              <a:t>Plans in place for obesity try and overcome challenges individuals may face and how the NHS deals with the service users. </a:t>
            </a:r>
          </a:p>
          <a:p>
            <a:pPr marL="0" indent="0">
              <a:buNone/>
            </a:pPr>
            <a:endParaRPr lang="en-GB" dirty="0"/>
          </a:p>
        </p:txBody>
      </p:sp>
    </p:spTree>
    <p:extLst>
      <p:ext uri="{BB962C8B-B14F-4D97-AF65-F5344CB8AC3E}">
        <p14:creationId xmlns:p14="http://schemas.microsoft.com/office/powerpoint/2010/main" val="1013310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499D5-757E-4297-8A0D-88E817A910DF}"/>
              </a:ext>
            </a:extLst>
          </p:cNvPr>
          <p:cNvSpPr>
            <a:spLocks noGrp="1"/>
          </p:cNvSpPr>
          <p:nvPr>
            <p:ph type="title"/>
          </p:nvPr>
        </p:nvSpPr>
        <p:spPr>
          <a:xfrm>
            <a:off x="1828800" y="356260"/>
            <a:ext cx="7445202" cy="1574140"/>
          </a:xfrm>
        </p:spPr>
        <p:txBody>
          <a:bodyPr>
            <a:normAutofit fontScale="90000"/>
          </a:bodyPr>
          <a:lstStyle/>
          <a:p>
            <a:r>
              <a:rPr lang="en-GB" dirty="0"/>
              <a:t>Adult Social Care Outcomes Framework (ASCOF)</a:t>
            </a:r>
            <a:br>
              <a:rPr lang="en-GB" dirty="0"/>
            </a:br>
            <a:endParaRPr lang="en-GB" dirty="0"/>
          </a:p>
        </p:txBody>
      </p:sp>
      <p:sp>
        <p:nvSpPr>
          <p:cNvPr id="3" name="Content Placeholder 2">
            <a:extLst>
              <a:ext uri="{FF2B5EF4-FFF2-40B4-BE49-F238E27FC236}">
                <a16:creationId xmlns:a16="http://schemas.microsoft.com/office/drawing/2014/main" id="{6243CDC1-43A8-46D0-B9C9-E34BBD86B42B}"/>
              </a:ext>
            </a:extLst>
          </p:cNvPr>
          <p:cNvSpPr>
            <a:spLocks noGrp="1"/>
          </p:cNvSpPr>
          <p:nvPr>
            <p:ph idx="1"/>
          </p:nvPr>
        </p:nvSpPr>
        <p:spPr>
          <a:xfrm>
            <a:off x="1828800" y="2161309"/>
            <a:ext cx="9025246" cy="4191990"/>
          </a:xfrm>
        </p:spPr>
        <p:txBody>
          <a:bodyPr>
            <a:normAutofit fontScale="77500" lnSpcReduction="20000"/>
          </a:bodyPr>
          <a:lstStyle/>
          <a:p>
            <a:r>
              <a:rPr lang="en-GB" dirty="0"/>
              <a:t>(</a:t>
            </a:r>
            <a:r>
              <a:rPr lang="en-GB" sz="2600" dirty="0"/>
              <a:t>2011)</a:t>
            </a:r>
          </a:p>
          <a:p>
            <a:r>
              <a:rPr lang="en-GB" sz="2600" dirty="0"/>
              <a:t>Measures performance of services against the aim of ensuring the most vulnerable people receive high quality care regardless of where they live. </a:t>
            </a:r>
          </a:p>
          <a:p>
            <a:r>
              <a:rPr lang="en-GB" sz="2600" dirty="0"/>
              <a:t>It covers the following</a:t>
            </a:r>
          </a:p>
          <a:p>
            <a:pPr lvl="1"/>
            <a:r>
              <a:rPr lang="en-GB" sz="2300" dirty="0"/>
              <a:t>Enhancing quality of life for people with care and support needs </a:t>
            </a:r>
          </a:p>
          <a:p>
            <a:pPr lvl="1"/>
            <a:r>
              <a:rPr lang="en-GB" sz="2300" dirty="0"/>
              <a:t>Reducing the need for care and support </a:t>
            </a:r>
          </a:p>
          <a:p>
            <a:pPr lvl="1"/>
            <a:r>
              <a:rPr lang="en-GB" sz="2300" dirty="0"/>
              <a:t>Positive experiences of care and support</a:t>
            </a:r>
          </a:p>
          <a:p>
            <a:pPr lvl="1"/>
            <a:r>
              <a:rPr lang="en-GB" sz="2300" dirty="0"/>
              <a:t>Safeguarding adults that are vulnerable </a:t>
            </a:r>
          </a:p>
          <a:p>
            <a:r>
              <a:rPr lang="en-GB" sz="2600" dirty="0"/>
              <a:t>Yearly reports for each local authority are given on this </a:t>
            </a:r>
          </a:p>
          <a:p>
            <a:r>
              <a:rPr lang="en-GB" sz="2600" dirty="0"/>
              <a:t>This will help overcome challenges because it should provide support for all individuals regardless of who they are and where they live. </a:t>
            </a:r>
          </a:p>
        </p:txBody>
      </p:sp>
    </p:spTree>
    <p:extLst>
      <p:ext uri="{BB962C8B-B14F-4D97-AF65-F5344CB8AC3E}">
        <p14:creationId xmlns:p14="http://schemas.microsoft.com/office/powerpoint/2010/main" val="419237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of not enabling individuals to overcome challenges </a:t>
            </a:r>
          </a:p>
        </p:txBody>
      </p:sp>
      <p:sp>
        <p:nvSpPr>
          <p:cNvPr id="3" name="Content Placeholder 2"/>
          <p:cNvSpPr>
            <a:spLocks noGrp="1"/>
          </p:cNvSpPr>
          <p:nvPr>
            <p:ph idx="1"/>
          </p:nvPr>
        </p:nvSpPr>
        <p:spPr>
          <a:xfrm>
            <a:off x="2778826" y="1930401"/>
            <a:ext cx="6495176" cy="4110962"/>
          </a:xfrm>
        </p:spPr>
        <p:txBody>
          <a:bodyPr>
            <a:normAutofit fontScale="92500" lnSpcReduction="10000"/>
          </a:bodyPr>
          <a:lstStyle/>
          <a:p>
            <a:pPr marL="0" indent="0">
              <a:buNone/>
            </a:pPr>
            <a:r>
              <a:rPr lang="en-GB" dirty="0"/>
              <a:t>It is difficult to ensure that all service providers know about the latest guidance in their particular field of care, what needs to change as a result of it and be motivated or accepting enough to make changes. Sometimes there are several sets of guidance coming from different bodies, which can make it hard to get service providers and users to engage wit the guidance. If service providers don’t make the changes, then service users aren’t able to make the changes necessary to improve their health and wellbeing. A challenge, such as the ageing population not being effectively tackled, could become a crisis in the future. The NHS could reach breaking point because it has reached its capacity, and the environments such as care homes may have to turn people away. Services and outcomes for service users wont improve, and early identification and intervention wont happen, which leads to a greater need for specialist services.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27825998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37" y="121085"/>
            <a:ext cx="875893" cy="793315"/>
          </a:xfrm>
        </p:spPr>
        <p:txBody>
          <a:bodyPr/>
          <a:lstStyle/>
          <a:p>
            <a:r>
              <a:rPr lang="en-GB" dirty="0"/>
              <a:t>P4: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
        <p:nvSpPr>
          <p:cNvPr id="6" name="Rectangle 5"/>
          <p:cNvSpPr/>
          <p:nvPr/>
        </p:nvSpPr>
        <p:spPr>
          <a:xfrm>
            <a:off x="977030" y="46712"/>
            <a:ext cx="1763298" cy="11379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Different types of challenges: </a:t>
            </a:r>
          </a:p>
          <a:p>
            <a:pPr algn="ctr"/>
            <a:r>
              <a:rPr lang="en-GB" sz="1200" dirty="0"/>
              <a:t>Explain and apply to one of your case studies </a:t>
            </a:r>
          </a:p>
        </p:txBody>
      </p:sp>
      <p:sp>
        <p:nvSpPr>
          <p:cNvPr id="7" name="Rectangle 6"/>
          <p:cNvSpPr/>
          <p:nvPr/>
        </p:nvSpPr>
        <p:spPr>
          <a:xfrm>
            <a:off x="3707704" y="51480"/>
            <a:ext cx="1640673" cy="115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Methods to identify challenges: what are they, how can they be used in the case studies  </a:t>
            </a:r>
          </a:p>
        </p:txBody>
      </p:sp>
      <p:sp>
        <p:nvSpPr>
          <p:cNvPr id="8" name="Rectangle 7"/>
          <p:cNvSpPr/>
          <p:nvPr/>
        </p:nvSpPr>
        <p:spPr>
          <a:xfrm>
            <a:off x="6626263" y="50317"/>
            <a:ext cx="1687884" cy="1427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Strategies to overcome challenges: what it is and how it could be used in your case study </a:t>
            </a:r>
          </a:p>
        </p:txBody>
      </p:sp>
      <p:cxnSp>
        <p:nvCxnSpPr>
          <p:cNvPr id="11" name="Straight Arrow Connector 10"/>
          <p:cNvCxnSpPr/>
          <p:nvPr/>
        </p:nvCxnSpPr>
        <p:spPr>
          <a:xfrm flipV="1">
            <a:off x="2853195" y="615703"/>
            <a:ext cx="763026" cy="262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39860" y="584998"/>
            <a:ext cx="909964" cy="111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8433735" y="641960"/>
            <a:ext cx="401878" cy="1128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955201" y="307772"/>
            <a:ext cx="1647173" cy="7861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t>Why do we communicate? </a:t>
            </a:r>
          </a:p>
        </p:txBody>
      </p:sp>
      <p:sp>
        <p:nvSpPr>
          <p:cNvPr id="23" name="Rectangle 22"/>
          <p:cNvSpPr/>
          <p:nvPr/>
        </p:nvSpPr>
        <p:spPr>
          <a:xfrm>
            <a:off x="9161253" y="1624616"/>
            <a:ext cx="1711916" cy="151098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t>Different approaches:</a:t>
            </a:r>
          </a:p>
          <a:p>
            <a:pPr algn="ctr"/>
            <a:r>
              <a:rPr lang="en-GB" sz="1400" dirty="0"/>
              <a:t>Explain and say how it would be used with case study </a:t>
            </a:r>
          </a:p>
        </p:txBody>
      </p:sp>
      <p:cxnSp>
        <p:nvCxnSpPr>
          <p:cNvPr id="25" name="Straight Arrow Connector 24"/>
          <p:cNvCxnSpPr/>
          <p:nvPr/>
        </p:nvCxnSpPr>
        <p:spPr>
          <a:xfrm flipH="1">
            <a:off x="10017211" y="3069112"/>
            <a:ext cx="1" cy="3286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9051434" y="3411759"/>
            <a:ext cx="2084576" cy="151216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t>Types of communication </a:t>
            </a:r>
          </a:p>
          <a:p>
            <a:pPr algn="ctr"/>
            <a:r>
              <a:rPr lang="en-GB" sz="1200" dirty="0"/>
              <a:t>Explain each one </a:t>
            </a:r>
          </a:p>
          <a:p>
            <a:pPr algn="ctr"/>
            <a:r>
              <a:rPr lang="en-GB" sz="1200" dirty="0"/>
              <a:t>Apply formal and informal, 4 non -verbal to your case studies </a:t>
            </a:r>
          </a:p>
        </p:txBody>
      </p:sp>
      <p:cxnSp>
        <p:nvCxnSpPr>
          <p:cNvPr id="29" name="Straight Arrow Connector 28"/>
          <p:cNvCxnSpPr/>
          <p:nvPr/>
        </p:nvCxnSpPr>
        <p:spPr>
          <a:xfrm>
            <a:off x="9592033" y="1139084"/>
            <a:ext cx="25052" cy="44347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8889273" y="5069535"/>
            <a:ext cx="247645" cy="758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164627" y="4280403"/>
            <a:ext cx="2611155" cy="17299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t>Theories of communication </a:t>
            </a:r>
          </a:p>
          <a:p>
            <a:pPr algn="ctr"/>
            <a:r>
              <a:rPr lang="en-GB" sz="1400" dirty="0"/>
              <a:t>Explain all three and say how they could be used in health and social care</a:t>
            </a:r>
          </a:p>
          <a:p>
            <a:pPr algn="ctr"/>
            <a:r>
              <a:rPr lang="en-GB" sz="1400" dirty="0"/>
              <a:t>Apply one theory to one case study giving detailed example of how this would be used </a:t>
            </a:r>
          </a:p>
        </p:txBody>
      </p:sp>
      <p:cxnSp>
        <p:nvCxnSpPr>
          <p:cNvPr id="17" name="Straight Arrow Connector 16"/>
          <p:cNvCxnSpPr/>
          <p:nvPr/>
        </p:nvCxnSpPr>
        <p:spPr>
          <a:xfrm flipH="1">
            <a:off x="5439860" y="5098368"/>
            <a:ext cx="507917" cy="90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272370" y="4504124"/>
            <a:ext cx="2059065" cy="12825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t>Alternative forms of communication </a:t>
            </a:r>
          </a:p>
          <a:p>
            <a:pPr algn="ctr"/>
            <a:r>
              <a:rPr lang="en-GB" sz="1200" dirty="0"/>
              <a:t>What they are </a:t>
            </a:r>
          </a:p>
          <a:p>
            <a:pPr algn="ctr"/>
            <a:r>
              <a:rPr lang="en-GB" sz="1200" dirty="0"/>
              <a:t>How they are used </a:t>
            </a:r>
          </a:p>
          <a:p>
            <a:pPr algn="ctr"/>
            <a:r>
              <a:rPr lang="en-GB" sz="1200" dirty="0"/>
              <a:t>Who you would use this with and why </a:t>
            </a:r>
          </a:p>
          <a:p>
            <a:pPr algn="ctr"/>
            <a:endParaRPr lang="en-GB" sz="1400" dirty="0"/>
          </a:p>
        </p:txBody>
      </p:sp>
      <p:sp>
        <p:nvSpPr>
          <p:cNvPr id="21" name="Rectangle 20"/>
          <p:cNvSpPr/>
          <p:nvPr/>
        </p:nvSpPr>
        <p:spPr>
          <a:xfrm>
            <a:off x="231044" y="4783444"/>
            <a:ext cx="2013467" cy="112247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t>New technologies – 5 – what they are and who they would be used with?</a:t>
            </a:r>
          </a:p>
        </p:txBody>
      </p:sp>
      <p:cxnSp>
        <p:nvCxnSpPr>
          <p:cNvPr id="22" name="Straight Arrow Connector 21"/>
          <p:cNvCxnSpPr/>
          <p:nvPr/>
        </p:nvCxnSpPr>
        <p:spPr>
          <a:xfrm flipH="1">
            <a:off x="2461361" y="5308389"/>
            <a:ext cx="594160" cy="362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977030" y="4002657"/>
            <a:ext cx="0" cy="5014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01137" y="2891780"/>
            <a:ext cx="1930583" cy="105767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t>Policy framework</a:t>
            </a:r>
          </a:p>
          <a:p>
            <a:pPr algn="ctr"/>
            <a:r>
              <a:rPr lang="en-GB" sz="1200" dirty="0"/>
              <a:t>What they are, how they are used and how they minimise challenges  </a:t>
            </a:r>
          </a:p>
          <a:p>
            <a:pPr algn="ctr"/>
            <a:endParaRPr lang="en-GB" dirty="0"/>
          </a:p>
        </p:txBody>
      </p:sp>
      <p:cxnSp>
        <p:nvCxnSpPr>
          <p:cNvPr id="33" name="Straight Arrow Connector 32"/>
          <p:cNvCxnSpPr/>
          <p:nvPr/>
        </p:nvCxnSpPr>
        <p:spPr>
          <a:xfrm flipV="1">
            <a:off x="977030" y="2139351"/>
            <a:ext cx="1763298" cy="5175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758441" y="1685484"/>
            <a:ext cx="1779053" cy="17262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t>Impact of not enabling service users to overcome challenges – write in your own words the impact</a:t>
            </a:r>
          </a:p>
          <a:p>
            <a:pPr algn="ctr"/>
            <a:r>
              <a:rPr lang="en-GB" sz="1200" dirty="0"/>
              <a:t> </a:t>
            </a:r>
          </a:p>
        </p:txBody>
      </p:sp>
      <p:sp>
        <p:nvSpPr>
          <p:cNvPr id="35" name="Rectangle 34"/>
          <p:cNvSpPr/>
          <p:nvPr/>
        </p:nvSpPr>
        <p:spPr>
          <a:xfrm>
            <a:off x="5393452" y="1768627"/>
            <a:ext cx="1779053" cy="17262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t>Add a conclusion to your work saying why it is important to minimise the challenges that service users face </a:t>
            </a:r>
          </a:p>
        </p:txBody>
      </p:sp>
      <p:cxnSp>
        <p:nvCxnSpPr>
          <p:cNvPr id="36" name="Straight Arrow Connector 35"/>
          <p:cNvCxnSpPr/>
          <p:nvPr/>
        </p:nvCxnSpPr>
        <p:spPr>
          <a:xfrm flipV="1">
            <a:off x="4630426" y="2683688"/>
            <a:ext cx="763026" cy="262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70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510" y="620805"/>
            <a:ext cx="5974492" cy="1309595"/>
          </a:xfrm>
        </p:spPr>
        <p:txBody>
          <a:bodyPr/>
          <a:lstStyle/>
          <a:p>
            <a:r>
              <a:rPr lang="en-GB" dirty="0"/>
              <a:t>Challenges faced </a:t>
            </a:r>
          </a:p>
        </p:txBody>
      </p:sp>
      <p:sp>
        <p:nvSpPr>
          <p:cNvPr id="3" name="Content Placeholder 2"/>
          <p:cNvSpPr>
            <a:spLocks noGrp="1"/>
          </p:cNvSpPr>
          <p:nvPr>
            <p:ph idx="1"/>
          </p:nvPr>
        </p:nvSpPr>
        <p:spPr>
          <a:xfrm>
            <a:off x="3714128" y="2160589"/>
            <a:ext cx="8596668" cy="3880773"/>
          </a:xfrm>
        </p:spPr>
        <p:txBody>
          <a:bodyPr/>
          <a:lstStyle/>
          <a:p>
            <a:r>
              <a:rPr lang="en-GB" dirty="0"/>
              <a:t>Awareness and knowledge </a:t>
            </a:r>
          </a:p>
          <a:p>
            <a:r>
              <a:rPr lang="en-GB" dirty="0"/>
              <a:t>Practical challenges</a:t>
            </a:r>
          </a:p>
          <a:p>
            <a:r>
              <a:rPr lang="en-GB" dirty="0"/>
              <a:t>Skills challenges </a:t>
            </a:r>
          </a:p>
          <a:p>
            <a:r>
              <a:rPr lang="en-GB" dirty="0"/>
              <a:t>Acceptance and belief challenges</a:t>
            </a:r>
          </a:p>
          <a:p>
            <a:r>
              <a:rPr lang="en-GB" dirty="0"/>
              <a:t>Motivational challenges </a:t>
            </a:r>
          </a:p>
          <a:p>
            <a:r>
              <a:rPr lang="en-GB" dirty="0"/>
              <a:t>Communication challenges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360078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863" y="463924"/>
            <a:ext cx="4540139" cy="1466476"/>
          </a:xfrm>
        </p:spPr>
        <p:txBody>
          <a:bodyPr/>
          <a:lstStyle/>
          <a:p>
            <a:r>
              <a:rPr lang="en-GB" dirty="0"/>
              <a:t>Practice </a:t>
            </a:r>
          </a:p>
        </p:txBody>
      </p:sp>
      <p:sp>
        <p:nvSpPr>
          <p:cNvPr id="3" name="Content Placeholder 2"/>
          <p:cNvSpPr>
            <a:spLocks noGrp="1"/>
          </p:cNvSpPr>
          <p:nvPr>
            <p:ph idx="1"/>
          </p:nvPr>
        </p:nvSpPr>
        <p:spPr>
          <a:xfrm>
            <a:off x="2481481" y="1499442"/>
            <a:ext cx="8596668" cy="3880773"/>
          </a:xfrm>
        </p:spPr>
        <p:txBody>
          <a:bodyPr/>
          <a:lstStyle/>
          <a:p>
            <a:r>
              <a:rPr lang="en-GB" dirty="0"/>
              <a:t>In your assignments you will need to explain each challenge and apply to a case study </a:t>
            </a:r>
          </a:p>
          <a:p>
            <a:r>
              <a:rPr lang="en-GB" dirty="0"/>
              <a:t>You can do this for any case study and can use the same one for all if this is easier </a:t>
            </a:r>
          </a:p>
          <a:p>
            <a:endParaRPr lang="en-GB" dirty="0"/>
          </a:p>
          <a:p>
            <a:r>
              <a:rPr lang="en-GB" dirty="0"/>
              <a:t>In your books…Pick one of the challenges </a:t>
            </a:r>
          </a:p>
          <a:p>
            <a:pPr lvl="1"/>
            <a:r>
              <a:rPr lang="en-GB" dirty="0"/>
              <a:t>Explain what it is </a:t>
            </a:r>
          </a:p>
          <a:p>
            <a:pPr lvl="1"/>
            <a:r>
              <a:rPr lang="en-GB" dirty="0"/>
              <a:t>Apply to how it would be a challenge for the service user in your case study </a:t>
            </a:r>
          </a:p>
          <a:p>
            <a:r>
              <a:rPr lang="en-GB" dirty="0"/>
              <a:t>Peer assess your work with a green pen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4239014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4834" y="194983"/>
            <a:ext cx="5739168" cy="1735417"/>
          </a:xfrm>
        </p:spPr>
        <p:txBody>
          <a:bodyPr/>
          <a:lstStyle/>
          <a:p>
            <a:r>
              <a:rPr lang="en-GB" dirty="0"/>
              <a:t>Methods of identifying challenges </a:t>
            </a:r>
          </a:p>
        </p:txBody>
      </p:sp>
      <p:sp>
        <p:nvSpPr>
          <p:cNvPr id="3" name="Content Placeholder 2"/>
          <p:cNvSpPr>
            <a:spLocks noGrp="1"/>
          </p:cNvSpPr>
          <p:nvPr>
            <p:ph idx="1"/>
          </p:nvPr>
        </p:nvSpPr>
        <p:spPr>
          <a:xfrm>
            <a:off x="2705599" y="1488236"/>
            <a:ext cx="8596668" cy="4609155"/>
          </a:xfrm>
        </p:spPr>
        <p:txBody>
          <a:bodyPr vert="horz" lIns="91440" tIns="45720" rIns="91440" bIns="45720" rtlCol="0" anchor="t">
            <a:normAutofit fontScale="92500" lnSpcReduction="20000"/>
          </a:bodyPr>
          <a:lstStyle/>
          <a:p>
            <a:r>
              <a:rPr lang="en-GB" sz="2000" dirty="0"/>
              <a:t>How do you think as a professional you could identify the challenges that the service users are facing? Discuss</a:t>
            </a:r>
          </a:p>
          <a:p>
            <a:endParaRPr lang="en-GB" sz="2000" dirty="0"/>
          </a:p>
          <a:p>
            <a:r>
              <a:rPr lang="en-GB" sz="2000" dirty="0"/>
              <a:t>O</a:t>
            </a:r>
            <a:r>
              <a:rPr lang="en-GB" sz="2400" dirty="0"/>
              <a:t>bservation – looking at how the service user is behaving and identify what they might be finding difficult </a:t>
            </a:r>
          </a:p>
          <a:p>
            <a:r>
              <a:rPr lang="en-GB" sz="2400" dirty="0"/>
              <a:t>Focus groups – small groups of people come together to discuss ideas and what might need to change to help people overcome challenges </a:t>
            </a:r>
          </a:p>
          <a:p>
            <a:r>
              <a:rPr lang="en-GB" sz="2400" dirty="0"/>
              <a:t>Talking to individuals informally – talking to individuals using ‘normal’ language, but still asking questions to gain an idea of challenges </a:t>
            </a:r>
          </a:p>
          <a:p>
            <a:r>
              <a:rPr lang="en-GB" sz="2400" dirty="0"/>
              <a:t>Using questionnaires – this allows for a setting to gain information from a lot of service users and see what common challenges may be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422766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334" y="318248"/>
            <a:ext cx="5929668" cy="1612152"/>
          </a:xfrm>
        </p:spPr>
        <p:txBody>
          <a:bodyPr/>
          <a:lstStyle/>
          <a:p>
            <a:r>
              <a:rPr lang="en-GB" dirty="0"/>
              <a:t>Strategies to overcome challenges </a:t>
            </a:r>
          </a:p>
        </p:txBody>
      </p:sp>
      <p:sp>
        <p:nvSpPr>
          <p:cNvPr id="3" name="Content Placeholder 2"/>
          <p:cNvSpPr>
            <a:spLocks noGrp="1"/>
          </p:cNvSpPr>
          <p:nvPr>
            <p:ph idx="1"/>
          </p:nvPr>
        </p:nvSpPr>
        <p:spPr>
          <a:xfrm>
            <a:off x="2716805" y="1544266"/>
            <a:ext cx="8596668" cy="3880773"/>
          </a:xfrm>
        </p:spPr>
        <p:txBody>
          <a:bodyPr>
            <a:normAutofit fontScale="92500" lnSpcReduction="10000"/>
          </a:bodyPr>
          <a:lstStyle/>
          <a:p>
            <a:r>
              <a:rPr lang="en-GB" dirty="0"/>
              <a:t>When service users face challenges as professionals we need to be able to help them overcome these</a:t>
            </a:r>
          </a:p>
          <a:p>
            <a:endParaRPr lang="en-GB" dirty="0"/>
          </a:p>
          <a:p>
            <a:r>
              <a:rPr lang="en-GB" dirty="0"/>
              <a:t>How do you think we could overcome the challenges? </a:t>
            </a:r>
          </a:p>
          <a:p>
            <a:pPr marL="0" indent="0">
              <a:buNone/>
            </a:pPr>
            <a:r>
              <a:rPr lang="en-GB" dirty="0"/>
              <a:t>Challenges:</a:t>
            </a:r>
          </a:p>
          <a:p>
            <a:pPr lvl="1"/>
            <a:r>
              <a:rPr lang="en-GB" dirty="0"/>
              <a:t>Awareness and knowledge </a:t>
            </a:r>
          </a:p>
          <a:p>
            <a:pPr lvl="1"/>
            <a:r>
              <a:rPr lang="en-GB" dirty="0"/>
              <a:t>Practical challenges</a:t>
            </a:r>
          </a:p>
          <a:p>
            <a:pPr lvl="1"/>
            <a:r>
              <a:rPr lang="en-GB" dirty="0"/>
              <a:t>Skills challenges </a:t>
            </a:r>
          </a:p>
          <a:p>
            <a:pPr lvl="1"/>
            <a:r>
              <a:rPr lang="en-GB" dirty="0"/>
              <a:t>Acceptance and belief challenges</a:t>
            </a:r>
          </a:p>
          <a:p>
            <a:pPr lvl="1"/>
            <a:r>
              <a:rPr lang="en-GB" dirty="0"/>
              <a:t>Motivational challenges </a:t>
            </a:r>
          </a:p>
          <a:p>
            <a:pPr lvl="1"/>
            <a:r>
              <a:rPr lang="en-GB" dirty="0"/>
              <a:t>Communication challenges </a:t>
            </a:r>
          </a:p>
          <a:p>
            <a:endParaRPr lang="en-GB" dirty="0"/>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3117332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8657" y="441512"/>
            <a:ext cx="8596668" cy="1320800"/>
          </a:xfrm>
        </p:spPr>
        <p:txBody>
          <a:bodyPr/>
          <a:lstStyle/>
          <a:p>
            <a:r>
              <a:rPr lang="en-GB" dirty="0"/>
              <a:t>Strategies to overcome challenges </a:t>
            </a:r>
          </a:p>
        </p:txBody>
      </p:sp>
      <p:sp>
        <p:nvSpPr>
          <p:cNvPr id="3" name="Content Placeholder 2"/>
          <p:cNvSpPr>
            <a:spLocks noGrp="1"/>
          </p:cNvSpPr>
          <p:nvPr>
            <p:ph idx="1"/>
          </p:nvPr>
        </p:nvSpPr>
        <p:spPr>
          <a:xfrm>
            <a:off x="2795246" y="1488237"/>
            <a:ext cx="8596668" cy="3880773"/>
          </a:xfrm>
        </p:spPr>
        <p:txBody>
          <a:bodyPr>
            <a:normAutofit fontScale="85000" lnSpcReduction="10000"/>
          </a:bodyPr>
          <a:lstStyle/>
          <a:p>
            <a:r>
              <a:rPr lang="en-GB" dirty="0"/>
              <a:t>Educational information materials – leaflets, posters, DVD’s inform people on advice on how to overcome different challenges – </a:t>
            </a:r>
            <a:r>
              <a:rPr lang="en-GB" dirty="0">
                <a:solidFill>
                  <a:srgbClr val="FF0000"/>
                </a:solidFill>
              </a:rPr>
              <a:t>awareness and knowledge, acceptance and beliefs </a:t>
            </a:r>
            <a:endParaRPr lang="en-GB" dirty="0"/>
          </a:p>
          <a:p>
            <a:r>
              <a:rPr lang="en-GB" dirty="0"/>
              <a:t>Training courses – this could apply to carers being trained to look after specific service users needs, could be used with the service user themselves. These are usually run by councils and hospitals – </a:t>
            </a:r>
            <a:r>
              <a:rPr lang="en-GB" dirty="0">
                <a:solidFill>
                  <a:srgbClr val="FF0000"/>
                </a:solidFill>
              </a:rPr>
              <a:t>skills challenges, practical challenges </a:t>
            </a:r>
            <a:endParaRPr lang="en-GB" dirty="0"/>
          </a:p>
          <a:p>
            <a:r>
              <a:rPr lang="en-GB" dirty="0"/>
              <a:t>Opinion leaders – nominated person who has an influence in a particular area of health and social care they will be asked to speak on behalf of a number of service users to deal with challenges – </a:t>
            </a:r>
            <a:r>
              <a:rPr lang="en-GB" dirty="0">
                <a:solidFill>
                  <a:srgbClr val="FF0000"/>
                </a:solidFill>
              </a:rPr>
              <a:t>awareness and knowledge, skills challenges </a:t>
            </a:r>
            <a:endParaRPr lang="en-GB" dirty="0"/>
          </a:p>
          <a:p>
            <a:r>
              <a:rPr lang="en-GB" dirty="0"/>
              <a:t>Clinical audits – review of care practice, this can help change practices that would then help services users overcome challenges – </a:t>
            </a:r>
            <a:r>
              <a:rPr lang="en-GB" dirty="0">
                <a:solidFill>
                  <a:srgbClr val="FF0000"/>
                </a:solidFill>
              </a:rPr>
              <a:t>Communication challenges, practical challenges </a:t>
            </a:r>
            <a:endParaRPr lang="en-GB" dirty="0"/>
          </a:p>
          <a:p>
            <a:r>
              <a:rPr lang="en-GB" dirty="0"/>
              <a:t>Computer aided advice systems – online services which advise and guide service users in making decisions about their care – </a:t>
            </a:r>
            <a:r>
              <a:rPr lang="en-GB" dirty="0">
                <a:solidFill>
                  <a:srgbClr val="FF0000"/>
                </a:solidFill>
              </a:rPr>
              <a:t>awareness and knowledge </a:t>
            </a:r>
          </a:p>
          <a:p>
            <a:r>
              <a:rPr lang="en-GB" dirty="0"/>
              <a:t>Patient mediated strategies – information given to service users via mass media, this allows service users to have information to influence decisions that are made – </a:t>
            </a:r>
            <a:r>
              <a:rPr lang="en-GB" dirty="0">
                <a:solidFill>
                  <a:srgbClr val="FF0000"/>
                </a:solidFill>
              </a:rPr>
              <a:t>motivational strategies  </a:t>
            </a:r>
          </a:p>
        </p:txBody>
      </p:sp>
      <p:sp>
        <p:nvSpPr>
          <p:cNvPr id="5" name="Rectangle 4"/>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Tree>
    <p:extLst>
      <p:ext uri="{BB962C8B-B14F-4D97-AF65-F5344CB8AC3E}">
        <p14:creationId xmlns:p14="http://schemas.microsoft.com/office/powerpoint/2010/main" val="183944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37" y="121085"/>
            <a:ext cx="875893" cy="793315"/>
          </a:xfrm>
        </p:spPr>
        <p:txBody>
          <a:bodyPr/>
          <a:lstStyle/>
          <a:p>
            <a:r>
              <a:rPr lang="en-GB" dirty="0"/>
              <a:t>P4: </a:t>
            </a:r>
          </a:p>
        </p:txBody>
      </p:sp>
      <p:sp>
        <p:nvSpPr>
          <p:cNvPr id="4" name="Rectangle 3"/>
          <p:cNvSpPr/>
          <p:nvPr/>
        </p:nvSpPr>
        <p:spPr>
          <a:xfrm>
            <a:off x="0" y="6271551"/>
            <a:ext cx="10379902" cy="584775"/>
          </a:xfrm>
          <a:prstGeom prst="rect">
            <a:avLst/>
          </a:prstGeom>
        </p:spPr>
        <p:txBody>
          <a:bodyPr wrap="square">
            <a:spAutoFit/>
          </a:bodyPr>
          <a:lstStyle/>
          <a:p>
            <a:r>
              <a:rPr lang="en-GB" sz="1600" dirty="0">
                <a:solidFill>
                  <a:schemeClr val="bg1">
                    <a:lumMod val="50000"/>
                  </a:schemeClr>
                </a:solidFill>
              </a:rPr>
              <a:t>Assessment criteria: P4: Explain the strategies and communication techniques used with individuals different needs to overcome different challenges</a:t>
            </a:r>
          </a:p>
        </p:txBody>
      </p:sp>
      <p:sp>
        <p:nvSpPr>
          <p:cNvPr id="5" name="Oval 4"/>
          <p:cNvSpPr/>
          <p:nvPr/>
        </p:nvSpPr>
        <p:spPr>
          <a:xfrm>
            <a:off x="383150" y="837187"/>
            <a:ext cx="2079320" cy="121502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Introduction to this part of the assignment </a:t>
            </a:r>
          </a:p>
        </p:txBody>
      </p:sp>
      <p:sp>
        <p:nvSpPr>
          <p:cNvPr id="6" name="Rectangle 5"/>
          <p:cNvSpPr/>
          <p:nvPr/>
        </p:nvSpPr>
        <p:spPr>
          <a:xfrm>
            <a:off x="3924852" y="700292"/>
            <a:ext cx="2279737" cy="13402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0000"/>
                </a:solidFill>
              </a:rPr>
              <a:t>1.Different types of challenges: </a:t>
            </a:r>
          </a:p>
          <a:p>
            <a:pPr algn="ctr"/>
            <a:r>
              <a:rPr lang="en-GB" dirty="0">
                <a:solidFill>
                  <a:srgbClr val="000000"/>
                </a:solidFill>
              </a:rPr>
              <a:t>Explain and apply to one of your case studies </a:t>
            </a:r>
          </a:p>
        </p:txBody>
      </p:sp>
      <p:sp>
        <p:nvSpPr>
          <p:cNvPr id="7" name="Rectangle 6"/>
          <p:cNvSpPr/>
          <p:nvPr/>
        </p:nvSpPr>
        <p:spPr>
          <a:xfrm>
            <a:off x="3928137" y="2336381"/>
            <a:ext cx="2279737" cy="13402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0000"/>
                </a:solidFill>
              </a:rPr>
              <a:t>2.Methods to identify challenges: what are they, how can they be used in the case studies  </a:t>
            </a:r>
          </a:p>
        </p:txBody>
      </p:sp>
      <p:sp>
        <p:nvSpPr>
          <p:cNvPr id="8" name="Rectangle 7"/>
          <p:cNvSpPr/>
          <p:nvPr/>
        </p:nvSpPr>
        <p:spPr>
          <a:xfrm>
            <a:off x="3929243" y="3938793"/>
            <a:ext cx="2419611" cy="1755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tx1"/>
                </a:solidFill>
              </a:rPr>
              <a:t>3.Strategies to overcome challenges: what it is and how it could be used in your case study </a:t>
            </a:r>
          </a:p>
        </p:txBody>
      </p:sp>
      <p:sp>
        <p:nvSpPr>
          <p:cNvPr id="3" name="TextBox 2">
            <a:extLst>
              <a:ext uri="{FF2B5EF4-FFF2-40B4-BE49-F238E27FC236}">
                <a16:creationId xmlns:a16="http://schemas.microsoft.com/office/drawing/2014/main" id="{6C440E8D-7A47-43DE-8054-0A83AC7E519F}"/>
              </a:ext>
            </a:extLst>
          </p:cNvPr>
          <p:cNvSpPr txBox="1"/>
          <p:nvPr/>
        </p:nvSpPr>
        <p:spPr>
          <a:xfrm>
            <a:off x="6663018" y="4444253"/>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Reuse the same examples from the first section. </a:t>
            </a:r>
          </a:p>
        </p:txBody>
      </p:sp>
    </p:spTree>
    <p:extLst>
      <p:ext uri="{BB962C8B-B14F-4D97-AF65-F5344CB8AC3E}">
        <p14:creationId xmlns:p14="http://schemas.microsoft.com/office/powerpoint/2010/main" val="7033587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ef9200b-a5bb-49d7-a91e-394e8b2b249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91DF398E88824E8E2716F9B3A6A4D7" ma:contentTypeVersion="15" ma:contentTypeDescription="Create a new document." ma:contentTypeScope="" ma:versionID="0a744415c14b49a64b42c9a86eda8694">
  <xsd:schema xmlns:xsd="http://www.w3.org/2001/XMLSchema" xmlns:xs="http://www.w3.org/2001/XMLSchema" xmlns:p="http://schemas.microsoft.com/office/2006/metadata/properties" xmlns:ns3="9ef9200b-a5bb-49d7-a91e-394e8b2b2491" xmlns:ns4="805ce19d-c951-4ff5-96d9-8c14a9e2dafd" targetNamespace="http://schemas.microsoft.com/office/2006/metadata/properties" ma:root="true" ma:fieldsID="5ad463e3e0a370151eb9c43bb10b527d" ns3:_="" ns4:_="">
    <xsd:import namespace="9ef9200b-a5bb-49d7-a91e-394e8b2b2491"/>
    <xsd:import namespace="805ce19d-c951-4ff5-96d9-8c14a9e2da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f9200b-a5bb-49d7-a91e-394e8b2b24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5ce19d-c951-4ff5-96d9-8c14a9e2daf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C33104-EDB6-4D2A-A5DD-8E8C60DC3116}">
  <ds:schemaRefs>
    <ds:schemaRef ds:uri="http://schemas.microsoft.com/sharepoint/v3/contenttype/forms"/>
  </ds:schemaRefs>
</ds:datastoreItem>
</file>

<file path=customXml/itemProps2.xml><?xml version="1.0" encoding="utf-8"?>
<ds:datastoreItem xmlns:ds="http://schemas.openxmlformats.org/officeDocument/2006/customXml" ds:itemID="{E9CAD563-8614-4C28-8A0F-19DEE001CC1E}">
  <ds:schemaRefs>
    <ds:schemaRef ds:uri="http://schemas.microsoft.com/office/2006/metadata/properties"/>
    <ds:schemaRef ds:uri="9ef9200b-a5bb-49d7-a91e-394e8b2b2491"/>
    <ds:schemaRef ds:uri="805ce19d-c951-4ff5-96d9-8c14a9e2daf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748C3FD4-1216-4BF2-B03A-0014B2630D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f9200b-a5bb-49d7-a91e-394e8b2b2491"/>
    <ds:schemaRef ds:uri="805ce19d-c951-4ff5-96d9-8c14a9e2da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2297</TotalTime>
  <Words>3366</Words>
  <Application>Microsoft Office PowerPoint</Application>
  <PresentationFormat>Widescreen</PresentationFormat>
  <Paragraphs>362</Paragraphs>
  <Slides>36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Trebuchet MS</vt:lpstr>
      <vt:lpstr>Wingdings 3</vt:lpstr>
      <vt:lpstr>Facet</vt:lpstr>
      <vt:lpstr>Unit 5 Meeting individual care and support needs </vt:lpstr>
      <vt:lpstr>Learning aims </vt:lpstr>
      <vt:lpstr>What challenges are faced by service users? </vt:lpstr>
      <vt:lpstr>Challenges faced </vt:lpstr>
      <vt:lpstr>Practice </vt:lpstr>
      <vt:lpstr>Methods of identifying challenges </vt:lpstr>
      <vt:lpstr>Strategies to overcome challenges </vt:lpstr>
      <vt:lpstr>Strategies to overcome challenges </vt:lpstr>
      <vt:lpstr>P4: </vt:lpstr>
      <vt:lpstr>P4: </vt:lpstr>
      <vt:lpstr>Individual work </vt:lpstr>
      <vt:lpstr>Recap </vt:lpstr>
      <vt:lpstr>Homework </vt:lpstr>
      <vt:lpstr>Learning aims </vt:lpstr>
      <vt:lpstr>Why do we communicate? </vt:lpstr>
      <vt:lpstr>Approaches for effective communication </vt:lpstr>
      <vt:lpstr>Approaches </vt:lpstr>
      <vt:lpstr>Humanistic </vt:lpstr>
      <vt:lpstr>Behavioural </vt:lpstr>
      <vt:lpstr>Social </vt:lpstr>
      <vt:lpstr>Cognitive </vt:lpstr>
      <vt:lpstr>Psychoanalytical </vt:lpstr>
      <vt:lpstr>Theories of communication </vt:lpstr>
      <vt:lpstr>Types of communication  </vt:lpstr>
      <vt:lpstr>Alternative forms of communication </vt:lpstr>
      <vt:lpstr>New technologies and communication techniques </vt:lpstr>
      <vt:lpstr>P4: </vt:lpstr>
      <vt:lpstr>Learning aims </vt:lpstr>
      <vt:lpstr>Role of policy frameworks in minimising challenges </vt:lpstr>
      <vt:lpstr>Role of policy frameworks in minimising challenges </vt:lpstr>
      <vt:lpstr>NHS Patient Experience Framework</vt:lpstr>
      <vt:lpstr>Common Assessment Framework (CAF) </vt:lpstr>
      <vt:lpstr>Health action plans </vt:lpstr>
      <vt:lpstr>Adult Social Care Outcomes Framework (ASCOF) </vt:lpstr>
      <vt:lpstr>Impact of not enabling individuals to overcome challenges </vt:lpstr>
      <vt:lpstr>P4: </vt:lpstr>
    </vt:vector>
  </TitlesOfParts>
  <Company>Clapton Girls'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Underwood</dc:creator>
  <cp:lastModifiedBy>Joshua Goodacre</cp:lastModifiedBy>
  <cp:revision>95</cp:revision>
  <cp:lastPrinted>2022-03-10T14:00:40Z</cp:lastPrinted>
  <dcterms:created xsi:type="dcterms:W3CDTF">2016-11-15T10:55:16Z</dcterms:created>
  <dcterms:modified xsi:type="dcterms:W3CDTF">2023-02-02T09:35:27Z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0x010100E191DF398E88824E8E2716F9B3A6A4D7</vt:lpwstr>
  </property>
  <property fmtid="{D5CDD505-2E9C-101B-9397-08002B2CF9AE}" pid="3" name="MediaServiceImageTags">
    <vt:lpwstr/>
  </property>
</Properties>
</file>