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handoutMasterIdLst>
    <p:handoutMasterId r:id="rId13"/>
  </p:handoutMasterIdLst>
  <p:sldIdLst>
    <p:sldId id="256" r:id="rId5"/>
    <p:sldId id="257" r:id="rId6"/>
    <p:sldId id="259" r:id="rId7"/>
    <p:sldId id="264" r:id="rId8"/>
    <p:sldId id="261" r:id="rId9"/>
    <p:sldId id="262" r:id="rId10"/>
    <p:sldId id="260" r:id="rId11"/>
    <p:sldId id="263"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424A38-8A0A-403F-971B-BC3794663867}" v="2" dt="2023-02-02T09:36:01.1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1DC35C6-E37F-45E8-8BBE-AE3AFF542DF0}" type="datetimeFigureOut">
              <a:rPr lang="en-GB" smtClean="0"/>
              <a:t>02/02/2023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BDB6744-AB74-4556-A0B4-050A84E0921D}" type="slidenum">
              <a:rPr lang="en-GB" smtClean="0"/>
              <a:t>‹#›</a:t>
            </a:fld>
            <a:endParaRPr lang="en-GB"/>
          </a:p>
        </p:txBody>
      </p:sp>
    </p:spTree>
    <p:extLst>
      <p:ext uri="{BB962C8B-B14F-4D97-AF65-F5344CB8AC3E}">
        <p14:creationId xmlns:p14="http://schemas.microsoft.com/office/powerpoint/2010/main" val="13788348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P5 Unit 5 </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7633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aims </a:t>
            </a:r>
          </a:p>
        </p:txBody>
      </p:sp>
      <p:sp>
        <p:nvSpPr>
          <p:cNvPr id="3" name="Content Placeholder 2"/>
          <p:cNvSpPr>
            <a:spLocks noGrp="1"/>
          </p:cNvSpPr>
          <p:nvPr>
            <p:ph idx="1"/>
          </p:nvPr>
        </p:nvSpPr>
        <p:spPr/>
        <p:txBody>
          <a:bodyPr/>
          <a:lstStyle/>
          <a:p>
            <a:r>
              <a:rPr lang="en-GB" dirty="0"/>
              <a:t>To identify how we personalise care in health and social care</a:t>
            </a:r>
          </a:p>
          <a:p>
            <a:r>
              <a:rPr lang="en-GB" dirty="0"/>
              <a:t>To explain how we personalise care in health and social care </a:t>
            </a:r>
          </a:p>
          <a:p>
            <a:r>
              <a:rPr lang="en-GB" dirty="0"/>
              <a:t>To discuss the importance of promoting personalised care in health and social care</a:t>
            </a:r>
          </a:p>
          <a:p>
            <a:endParaRPr lang="en-GB" dirty="0"/>
          </a:p>
          <a:p>
            <a:r>
              <a:rPr lang="en-GB" dirty="0"/>
              <a:t>P5: Explain the benefits of promoting personalisation when overcoming challenges faced by individuals with different needs.  </a:t>
            </a:r>
          </a:p>
        </p:txBody>
      </p:sp>
    </p:spTree>
    <p:extLst>
      <p:ext uri="{BB962C8B-B14F-4D97-AF65-F5344CB8AC3E}">
        <p14:creationId xmlns:p14="http://schemas.microsoft.com/office/powerpoint/2010/main" val="68384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personalisation?</a:t>
            </a:r>
          </a:p>
        </p:txBody>
      </p:sp>
      <p:sp>
        <p:nvSpPr>
          <p:cNvPr id="3" name="Content Placeholder 2"/>
          <p:cNvSpPr>
            <a:spLocks noGrp="1"/>
          </p:cNvSpPr>
          <p:nvPr>
            <p:ph idx="1"/>
          </p:nvPr>
        </p:nvSpPr>
        <p:spPr/>
        <p:txBody>
          <a:bodyPr/>
          <a:lstStyle/>
          <a:p>
            <a:r>
              <a:rPr lang="en-GB" dirty="0"/>
              <a:t>Ensuring that every person receiving care and support is able to set their personal goals and has choice and control over the shape of their care and support.</a:t>
            </a:r>
          </a:p>
          <a:p>
            <a:endParaRPr lang="en-GB" dirty="0"/>
          </a:p>
          <a:p>
            <a:r>
              <a:rPr lang="en-GB" dirty="0"/>
              <a:t>Service users can be given control over the services they receive by being allowed to control some of the budget that may be allocated to them. </a:t>
            </a:r>
          </a:p>
          <a:p>
            <a:endParaRPr lang="en-GB" dirty="0"/>
          </a:p>
        </p:txBody>
      </p:sp>
      <p:sp>
        <p:nvSpPr>
          <p:cNvPr id="4" name="Rectangle 3"/>
          <p:cNvSpPr/>
          <p:nvPr/>
        </p:nvSpPr>
        <p:spPr>
          <a:xfrm>
            <a:off x="0" y="6187362"/>
            <a:ext cx="6096000" cy="646331"/>
          </a:xfrm>
          <a:prstGeom prst="rect">
            <a:avLst/>
          </a:prstGeom>
        </p:spPr>
        <p:txBody>
          <a:bodyPr>
            <a:spAutoFit/>
          </a:bodyPr>
          <a:lstStyle/>
          <a:p>
            <a:r>
              <a:rPr lang="en-GB" dirty="0">
                <a:solidFill>
                  <a:schemeClr val="bg1">
                    <a:lumMod val="50000"/>
                  </a:schemeClr>
                </a:solidFill>
              </a:rPr>
              <a:t>P5: Explain the benefits of promoting personalisation when overcoming challenges faced by individuals with different needs.  </a:t>
            </a:r>
          </a:p>
        </p:txBody>
      </p:sp>
    </p:spTree>
    <p:extLst>
      <p:ext uri="{BB962C8B-B14F-4D97-AF65-F5344CB8AC3E}">
        <p14:creationId xmlns:p14="http://schemas.microsoft.com/office/powerpoint/2010/main" val="276548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Supported living services </a:t>
            </a:r>
          </a:p>
        </p:txBody>
      </p:sp>
      <p:sp>
        <p:nvSpPr>
          <p:cNvPr id="3" name="Content Placeholder 2"/>
          <p:cNvSpPr>
            <a:spLocks noGrp="1"/>
          </p:cNvSpPr>
          <p:nvPr>
            <p:ph idx="1"/>
          </p:nvPr>
        </p:nvSpPr>
        <p:spPr/>
        <p:txBody>
          <a:bodyPr/>
          <a:lstStyle/>
          <a:p>
            <a:r>
              <a:rPr lang="en-GB" dirty="0"/>
              <a:t>Services that can help a person live in their own home on a long term basis </a:t>
            </a:r>
          </a:p>
          <a:p>
            <a:endParaRPr lang="en-GB" dirty="0"/>
          </a:p>
          <a:p>
            <a:r>
              <a:rPr lang="en-GB" dirty="0"/>
              <a:t>Range from short visits to 24 hour care </a:t>
            </a:r>
          </a:p>
          <a:p>
            <a:endParaRPr lang="en-GB" dirty="0"/>
          </a:p>
          <a:p>
            <a:r>
              <a:rPr lang="en-GB" dirty="0"/>
              <a:t>Can be paid for privately or through local authority </a:t>
            </a:r>
          </a:p>
        </p:txBody>
      </p:sp>
      <p:sp>
        <p:nvSpPr>
          <p:cNvPr id="4" name="Oval 3"/>
          <p:cNvSpPr/>
          <p:nvPr/>
        </p:nvSpPr>
        <p:spPr>
          <a:xfrm>
            <a:off x="9144000" y="384048"/>
            <a:ext cx="2226833" cy="13984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are they? Who may use them? </a:t>
            </a:r>
          </a:p>
        </p:txBody>
      </p:sp>
    </p:spTree>
    <p:extLst>
      <p:ext uri="{BB962C8B-B14F-4D97-AF65-F5344CB8AC3E}">
        <p14:creationId xmlns:p14="http://schemas.microsoft.com/office/powerpoint/2010/main" val="49897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Local authority or self funded </a:t>
            </a:r>
          </a:p>
        </p:txBody>
      </p:sp>
      <p:sp>
        <p:nvSpPr>
          <p:cNvPr id="3" name="Content Placeholder 2"/>
          <p:cNvSpPr>
            <a:spLocks noGrp="1"/>
          </p:cNvSpPr>
          <p:nvPr>
            <p:ph idx="1"/>
          </p:nvPr>
        </p:nvSpPr>
        <p:spPr/>
        <p:txBody>
          <a:bodyPr/>
          <a:lstStyle/>
          <a:p>
            <a:r>
              <a:rPr lang="en-GB" dirty="0"/>
              <a:t>What is the difference do you think? </a:t>
            </a:r>
          </a:p>
          <a:p>
            <a:endParaRPr lang="en-GB" dirty="0"/>
          </a:p>
          <a:p>
            <a:r>
              <a:rPr lang="en-GB" dirty="0"/>
              <a:t>Local authority – money from the council in which you live, they have some input into the care you receive and what resources are available for you to have access to</a:t>
            </a:r>
          </a:p>
          <a:p>
            <a:endParaRPr lang="en-GB" dirty="0"/>
          </a:p>
          <a:p>
            <a:r>
              <a:rPr lang="en-GB" dirty="0"/>
              <a:t>Self –funded – the individual can make their own choice and they will pay all the costs of the care and support they receive </a:t>
            </a:r>
          </a:p>
        </p:txBody>
      </p:sp>
      <p:sp>
        <p:nvSpPr>
          <p:cNvPr id="4" name="Rectangle 3"/>
          <p:cNvSpPr/>
          <p:nvPr/>
        </p:nvSpPr>
        <p:spPr>
          <a:xfrm>
            <a:off x="0" y="6187362"/>
            <a:ext cx="6096000" cy="646331"/>
          </a:xfrm>
          <a:prstGeom prst="rect">
            <a:avLst/>
          </a:prstGeom>
        </p:spPr>
        <p:txBody>
          <a:bodyPr>
            <a:spAutoFit/>
          </a:bodyPr>
          <a:lstStyle/>
          <a:p>
            <a:r>
              <a:rPr lang="en-GB" dirty="0">
                <a:solidFill>
                  <a:schemeClr val="bg1">
                    <a:lumMod val="50000"/>
                  </a:schemeClr>
                </a:solidFill>
              </a:rPr>
              <a:t>P5: Explain the benefits of promoting personalisation when overcoming challenges faced by individuals with different needs.  </a:t>
            </a:r>
          </a:p>
        </p:txBody>
      </p:sp>
    </p:spTree>
    <p:extLst>
      <p:ext uri="{BB962C8B-B14F-4D97-AF65-F5344CB8AC3E}">
        <p14:creationId xmlns:p14="http://schemas.microsoft.com/office/powerpoint/2010/main" val="194647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 of recognising preferences </a:t>
            </a:r>
          </a:p>
        </p:txBody>
      </p:sp>
      <p:sp>
        <p:nvSpPr>
          <p:cNvPr id="3" name="Content Placeholder 2"/>
          <p:cNvSpPr>
            <a:spLocks noGrp="1"/>
          </p:cNvSpPr>
          <p:nvPr>
            <p:ph idx="1"/>
          </p:nvPr>
        </p:nvSpPr>
        <p:spPr/>
        <p:txBody>
          <a:bodyPr>
            <a:normAutofit fontScale="92500" lnSpcReduction="10000"/>
          </a:bodyPr>
          <a:lstStyle/>
          <a:p>
            <a:r>
              <a:rPr lang="en-GB" dirty="0"/>
              <a:t>There are a number of methods which can help a service user recognise their preferences for how their care and support needs will be met. </a:t>
            </a:r>
          </a:p>
          <a:p>
            <a:endParaRPr lang="en-GB" dirty="0"/>
          </a:p>
          <a:p>
            <a:r>
              <a:rPr lang="en-GB" dirty="0"/>
              <a:t>These are in types of plans which are written documents aiming to be an agreement between a person and their care and support professional. </a:t>
            </a:r>
          </a:p>
          <a:p>
            <a:endParaRPr lang="en-GB" dirty="0"/>
          </a:p>
          <a:p>
            <a:pPr>
              <a:buFont typeface="Wingdings" panose="05000000000000000000" pitchFamily="2" charset="2"/>
              <a:buChar char="§"/>
            </a:pPr>
            <a:r>
              <a:rPr lang="en-GB" dirty="0"/>
              <a:t>Care plans, </a:t>
            </a:r>
          </a:p>
          <a:p>
            <a:pPr>
              <a:buFont typeface="Wingdings" panose="05000000000000000000" pitchFamily="2" charset="2"/>
              <a:buChar char="§"/>
            </a:pPr>
            <a:r>
              <a:rPr lang="en-GB" dirty="0"/>
              <a:t>Learning plans, </a:t>
            </a:r>
          </a:p>
          <a:p>
            <a:pPr>
              <a:buFont typeface="Wingdings" panose="05000000000000000000" pitchFamily="2" charset="2"/>
              <a:buChar char="§"/>
            </a:pPr>
            <a:r>
              <a:rPr lang="en-GB" dirty="0"/>
              <a:t>Behavioural plans, </a:t>
            </a:r>
          </a:p>
          <a:p>
            <a:pPr>
              <a:buFont typeface="Wingdings" panose="05000000000000000000" pitchFamily="2" charset="2"/>
              <a:buChar char="§"/>
            </a:pPr>
            <a:r>
              <a:rPr lang="en-GB" dirty="0"/>
              <a:t>Specialist support from health and social care professionals</a:t>
            </a:r>
          </a:p>
          <a:p>
            <a:endParaRPr lang="en-GB" dirty="0"/>
          </a:p>
          <a:p>
            <a:endParaRPr lang="en-GB" dirty="0"/>
          </a:p>
        </p:txBody>
      </p:sp>
      <p:sp>
        <p:nvSpPr>
          <p:cNvPr id="4" name="Oval 3"/>
          <p:cNvSpPr/>
          <p:nvPr/>
        </p:nvSpPr>
        <p:spPr>
          <a:xfrm>
            <a:off x="8606118" y="3840480"/>
            <a:ext cx="2302136" cy="2302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Group work – What does it plan for a service user? </a:t>
            </a:r>
          </a:p>
          <a:p>
            <a:pPr algn="ctr"/>
            <a:r>
              <a:rPr lang="en-GB" dirty="0"/>
              <a:t>Who does it help? (</a:t>
            </a:r>
            <a:r>
              <a:rPr lang="en-GB" dirty="0" err="1"/>
              <a:t>pg</a:t>
            </a:r>
            <a:r>
              <a:rPr lang="en-GB" dirty="0"/>
              <a:t> 265)</a:t>
            </a:r>
          </a:p>
        </p:txBody>
      </p:sp>
      <p:sp>
        <p:nvSpPr>
          <p:cNvPr id="5" name="Rectangle 4"/>
          <p:cNvSpPr/>
          <p:nvPr/>
        </p:nvSpPr>
        <p:spPr>
          <a:xfrm>
            <a:off x="0" y="6510528"/>
            <a:ext cx="12192000" cy="369332"/>
          </a:xfrm>
          <a:prstGeom prst="rect">
            <a:avLst/>
          </a:prstGeom>
        </p:spPr>
        <p:txBody>
          <a:bodyPr wrap="square">
            <a:spAutoFit/>
          </a:bodyPr>
          <a:lstStyle/>
          <a:p>
            <a:r>
              <a:rPr lang="en-GB" dirty="0">
                <a:solidFill>
                  <a:schemeClr val="bg1">
                    <a:lumMod val="50000"/>
                  </a:schemeClr>
                </a:solidFill>
              </a:rPr>
              <a:t>P5: Explain the benefits of promoting personalisation when overcoming challenges faced by individuals with different needs.  </a:t>
            </a:r>
          </a:p>
        </p:txBody>
      </p:sp>
    </p:spTree>
    <p:extLst>
      <p:ext uri="{BB962C8B-B14F-4D97-AF65-F5344CB8AC3E}">
        <p14:creationId xmlns:p14="http://schemas.microsoft.com/office/powerpoint/2010/main" val="157494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93638"/>
            <a:ext cx="9720072" cy="1891194"/>
          </a:xfrm>
        </p:spPr>
        <p:txBody>
          <a:bodyPr>
            <a:normAutofit fontScale="90000"/>
          </a:bodyPr>
          <a:lstStyle/>
          <a:p>
            <a:r>
              <a:rPr lang="en-GB" dirty="0"/>
              <a:t>The importance of promoting choice and control and the financial impact of this on care provision</a:t>
            </a:r>
          </a:p>
        </p:txBody>
      </p:sp>
      <p:sp>
        <p:nvSpPr>
          <p:cNvPr id="3" name="Content Placeholder 2"/>
          <p:cNvSpPr>
            <a:spLocks noGrp="1"/>
          </p:cNvSpPr>
          <p:nvPr>
            <p:ph idx="1"/>
          </p:nvPr>
        </p:nvSpPr>
        <p:spPr/>
        <p:txBody>
          <a:bodyPr>
            <a:normAutofit/>
          </a:bodyPr>
          <a:lstStyle/>
          <a:p>
            <a:r>
              <a:rPr lang="en-GB" dirty="0"/>
              <a:t>How would you feel if you were never allowed to choose which clothes to wear? If you could never style your hair? Put your own make up on? </a:t>
            </a:r>
          </a:p>
          <a:p>
            <a:endParaRPr lang="en-GB" dirty="0"/>
          </a:p>
          <a:p>
            <a:r>
              <a:rPr lang="en-GB" dirty="0"/>
              <a:t>Read the text book page 266 – in pairs answer the following questions </a:t>
            </a:r>
          </a:p>
          <a:p>
            <a:r>
              <a:rPr lang="en-GB" dirty="0"/>
              <a:t>1. What is the basic aim of all service providers? </a:t>
            </a:r>
          </a:p>
          <a:p>
            <a:r>
              <a:rPr lang="en-GB" dirty="0"/>
              <a:t>2. Give an example of where individual differences may occur in day to day life </a:t>
            </a:r>
          </a:p>
          <a:p>
            <a:r>
              <a:rPr lang="en-GB" dirty="0"/>
              <a:t>3. Who might be providing the personalised care help? </a:t>
            </a:r>
          </a:p>
          <a:p>
            <a:r>
              <a:rPr lang="en-GB" dirty="0"/>
              <a:t>4. What should promoting choice and control do? </a:t>
            </a:r>
          </a:p>
        </p:txBody>
      </p:sp>
      <p:sp>
        <p:nvSpPr>
          <p:cNvPr id="4" name="Rectangle 3"/>
          <p:cNvSpPr/>
          <p:nvPr/>
        </p:nvSpPr>
        <p:spPr>
          <a:xfrm>
            <a:off x="0" y="6488668"/>
            <a:ext cx="12192000" cy="369332"/>
          </a:xfrm>
          <a:prstGeom prst="rect">
            <a:avLst/>
          </a:prstGeom>
        </p:spPr>
        <p:txBody>
          <a:bodyPr wrap="square">
            <a:spAutoFit/>
          </a:bodyPr>
          <a:lstStyle/>
          <a:p>
            <a:r>
              <a:rPr lang="en-GB" dirty="0">
                <a:solidFill>
                  <a:schemeClr val="bg1">
                    <a:lumMod val="50000"/>
                  </a:schemeClr>
                </a:solidFill>
              </a:rPr>
              <a:t>P5: Explain the benefits of promoting personalisation when overcoming challenges faced by individuals with different needs.  </a:t>
            </a:r>
          </a:p>
        </p:txBody>
      </p:sp>
    </p:spTree>
    <p:extLst>
      <p:ext uri="{BB962C8B-B14F-4D97-AF65-F5344CB8AC3E}">
        <p14:creationId xmlns:p14="http://schemas.microsoft.com/office/powerpoint/2010/main" val="382934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6932"/>
              </p:ext>
            </p:extLst>
          </p:nvPr>
        </p:nvGraphicFramePr>
        <p:xfrm>
          <a:off x="154910" y="86059"/>
          <a:ext cx="11624713" cy="6324378"/>
        </p:xfrm>
        <a:graphic>
          <a:graphicData uri="http://schemas.openxmlformats.org/drawingml/2006/table">
            <a:tbl>
              <a:tblPr firstRow="1" bandRow="1">
                <a:tableStyleId>{5C22544A-7EE6-4342-B048-85BDC9FD1C3A}</a:tableStyleId>
              </a:tblPr>
              <a:tblGrid>
                <a:gridCol w="11028328">
                  <a:extLst>
                    <a:ext uri="{9D8B030D-6E8A-4147-A177-3AD203B41FA5}">
                      <a16:colId xmlns:a16="http://schemas.microsoft.com/office/drawing/2014/main" val="20000"/>
                    </a:ext>
                  </a:extLst>
                </a:gridCol>
                <a:gridCol w="596385">
                  <a:extLst>
                    <a:ext uri="{9D8B030D-6E8A-4147-A177-3AD203B41FA5}">
                      <a16:colId xmlns:a16="http://schemas.microsoft.com/office/drawing/2014/main" val="20001"/>
                    </a:ext>
                  </a:extLst>
                </a:gridCol>
              </a:tblGrid>
              <a:tr h="766230">
                <a:tc>
                  <a:txBody>
                    <a:bodyPr/>
                    <a:lstStyle/>
                    <a:p>
                      <a:r>
                        <a:rPr lang="en-GB" dirty="0"/>
                        <a:t>Introduction to the assignment – use the assessment criteria </a:t>
                      </a:r>
                    </a:p>
                    <a:p>
                      <a:endParaRPr lang="en-GB" dirty="0"/>
                    </a:p>
                  </a:txBody>
                  <a:tcPr/>
                </a:tc>
                <a:tc>
                  <a:txBody>
                    <a:bodyPr/>
                    <a:lstStyle/>
                    <a:p>
                      <a:endParaRPr lang="en-GB"/>
                    </a:p>
                  </a:txBody>
                  <a:tcPr/>
                </a:tc>
                <a:extLst>
                  <a:ext uri="{0D108BD9-81ED-4DB2-BD59-A6C34878D82A}">
                    <a16:rowId xmlns:a16="http://schemas.microsoft.com/office/drawing/2014/main" val="10000"/>
                  </a:ext>
                </a:extLst>
              </a:tr>
              <a:tr h="443927">
                <a:tc>
                  <a:txBody>
                    <a:bodyPr/>
                    <a:lstStyle/>
                    <a:p>
                      <a:r>
                        <a:rPr lang="en-GB" dirty="0"/>
                        <a:t>Explain what personalisation is </a:t>
                      </a:r>
                    </a:p>
                  </a:txBody>
                  <a:tcPr/>
                </a:tc>
                <a:tc>
                  <a:txBody>
                    <a:bodyPr/>
                    <a:lstStyle/>
                    <a:p>
                      <a:endParaRPr lang="en-GB"/>
                    </a:p>
                  </a:txBody>
                  <a:tcPr/>
                </a:tc>
                <a:extLst>
                  <a:ext uri="{0D108BD9-81ED-4DB2-BD59-A6C34878D82A}">
                    <a16:rowId xmlns:a16="http://schemas.microsoft.com/office/drawing/2014/main" val="10001"/>
                  </a:ext>
                </a:extLst>
              </a:tr>
              <a:tr h="443927">
                <a:tc>
                  <a:txBody>
                    <a:bodyPr/>
                    <a:lstStyle/>
                    <a:p>
                      <a:r>
                        <a:rPr lang="en-GB" dirty="0"/>
                        <a:t>Explain supported</a:t>
                      </a:r>
                      <a:r>
                        <a:rPr lang="en-GB" baseline="0" dirty="0"/>
                        <a:t> living services and apply to how this would be used with one case study</a:t>
                      </a:r>
                    </a:p>
                  </a:txBody>
                  <a:tcPr/>
                </a:tc>
                <a:tc>
                  <a:txBody>
                    <a:bodyPr/>
                    <a:lstStyle/>
                    <a:p>
                      <a:endParaRPr lang="en-GB"/>
                    </a:p>
                  </a:txBody>
                  <a:tcPr/>
                </a:tc>
                <a:extLst>
                  <a:ext uri="{0D108BD9-81ED-4DB2-BD59-A6C34878D82A}">
                    <a16:rowId xmlns:a16="http://schemas.microsoft.com/office/drawing/2014/main" val="10002"/>
                  </a:ext>
                </a:extLst>
              </a:tr>
              <a:tr h="443927">
                <a:tc>
                  <a:txBody>
                    <a:bodyPr/>
                    <a:lstStyle/>
                    <a:p>
                      <a:r>
                        <a:rPr lang="en-GB" dirty="0"/>
                        <a:t>Explain local authority funding and apply</a:t>
                      </a:r>
                      <a:r>
                        <a:rPr lang="en-GB" baseline="0" dirty="0"/>
                        <a:t> to </a:t>
                      </a:r>
                      <a:r>
                        <a:rPr lang="en-GB" b="1" baseline="0" dirty="0">
                          <a:solidFill>
                            <a:srgbClr val="FF0000"/>
                          </a:solidFill>
                        </a:rPr>
                        <a:t>one</a:t>
                      </a:r>
                      <a:r>
                        <a:rPr lang="en-GB" baseline="0" dirty="0"/>
                        <a:t> case study </a:t>
                      </a:r>
                      <a:endParaRPr lang="en-GB" dirty="0"/>
                    </a:p>
                  </a:txBody>
                  <a:tcPr/>
                </a:tc>
                <a:tc>
                  <a:txBody>
                    <a:bodyPr/>
                    <a:lstStyle/>
                    <a:p>
                      <a:endParaRPr lang="en-GB"/>
                    </a:p>
                  </a:txBody>
                  <a:tcPr/>
                </a:tc>
                <a:extLst>
                  <a:ext uri="{0D108BD9-81ED-4DB2-BD59-A6C34878D82A}">
                    <a16:rowId xmlns:a16="http://schemas.microsoft.com/office/drawing/2014/main" val="10003"/>
                  </a:ext>
                </a:extLst>
              </a:tr>
              <a:tr h="443927">
                <a:tc>
                  <a:txBody>
                    <a:bodyPr/>
                    <a:lstStyle/>
                    <a:p>
                      <a:r>
                        <a:rPr lang="en-GB" dirty="0"/>
                        <a:t>Explain self funded care and apply to </a:t>
                      </a:r>
                      <a:r>
                        <a:rPr lang="en-GB" b="1" dirty="0">
                          <a:solidFill>
                            <a:srgbClr val="FF0000"/>
                          </a:solidFill>
                        </a:rPr>
                        <a:t>one</a:t>
                      </a:r>
                      <a:r>
                        <a:rPr lang="en-GB" dirty="0"/>
                        <a:t> case study </a:t>
                      </a:r>
                    </a:p>
                  </a:txBody>
                  <a:tcPr/>
                </a:tc>
                <a:tc>
                  <a:txBody>
                    <a:bodyPr/>
                    <a:lstStyle/>
                    <a:p>
                      <a:endParaRPr lang="en-GB" dirty="0"/>
                    </a:p>
                  </a:txBody>
                  <a:tcPr/>
                </a:tc>
                <a:extLst>
                  <a:ext uri="{0D108BD9-81ED-4DB2-BD59-A6C34878D82A}">
                    <a16:rowId xmlns:a16="http://schemas.microsoft.com/office/drawing/2014/main" val="10004"/>
                  </a:ext>
                </a:extLst>
              </a:tr>
              <a:tr h="466213">
                <a:tc>
                  <a:txBody>
                    <a:bodyPr/>
                    <a:lstStyle/>
                    <a:p>
                      <a:r>
                        <a:rPr lang="en-GB" dirty="0"/>
                        <a:t>Explain methods of recognising preferences –</a:t>
                      </a:r>
                      <a:r>
                        <a:rPr lang="en-GB" baseline="0" dirty="0"/>
                        <a:t> general explanation of plans and why they are in place (1</a:t>
                      </a:r>
                      <a:r>
                        <a:rPr lang="en-GB" baseline="30000" dirty="0"/>
                        <a:t>st</a:t>
                      </a:r>
                      <a:r>
                        <a:rPr lang="en-GB" baseline="0" dirty="0"/>
                        <a:t> paragraph in text book 265)</a:t>
                      </a:r>
                      <a:endParaRPr lang="en-GB" dirty="0"/>
                    </a:p>
                  </a:txBody>
                  <a:tcPr/>
                </a:tc>
                <a:tc>
                  <a:txBody>
                    <a:bodyPr/>
                    <a:lstStyle/>
                    <a:p>
                      <a:endParaRPr lang="en-GB"/>
                    </a:p>
                  </a:txBody>
                  <a:tcPr/>
                </a:tc>
                <a:extLst>
                  <a:ext uri="{0D108BD9-81ED-4DB2-BD59-A6C34878D82A}">
                    <a16:rowId xmlns:a16="http://schemas.microsoft.com/office/drawing/2014/main" val="10005"/>
                  </a:ext>
                </a:extLst>
              </a:tr>
              <a:tr h="443927">
                <a:tc>
                  <a:txBody>
                    <a:bodyPr/>
                    <a:lstStyle/>
                    <a:p>
                      <a:r>
                        <a:rPr lang="en-GB" dirty="0"/>
                        <a:t>Explain care plans and apply to </a:t>
                      </a:r>
                      <a:r>
                        <a:rPr lang="en-GB" b="1" dirty="0">
                          <a:solidFill>
                            <a:srgbClr val="FF0000"/>
                          </a:solidFill>
                        </a:rPr>
                        <a:t>one</a:t>
                      </a:r>
                      <a:r>
                        <a:rPr lang="en-GB" dirty="0"/>
                        <a:t> case study   – any</a:t>
                      </a:r>
                      <a:r>
                        <a:rPr lang="en-GB" baseline="0" dirty="0"/>
                        <a:t> – Maria’s mother, Patrick</a:t>
                      </a:r>
                      <a:r>
                        <a:rPr lang="en-GB" baseline="0"/>
                        <a:t>, Alice  </a:t>
                      </a:r>
                      <a:endParaRPr lang="en-GB" dirty="0"/>
                    </a:p>
                  </a:txBody>
                  <a:tcPr/>
                </a:tc>
                <a:tc>
                  <a:txBody>
                    <a:bodyPr/>
                    <a:lstStyle/>
                    <a:p>
                      <a:endParaRPr lang="en-GB" dirty="0"/>
                    </a:p>
                  </a:txBody>
                  <a:tcPr/>
                </a:tc>
                <a:extLst>
                  <a:ext uri="{0D108BD9-81ED-4DB2-BD59-A6C34878D82A}">
                    <a16:rowId xmlns:a16="http://schemas.microsoft.com/office/drawing/2014/main" val="10006"/>
                  </a:ext>
                </a:extLst>
              </a:tr>
              <a:tr h="443927">
                <a:tc>
                  <a:txBody>
                    <a:bodyPr/>
                    <a:lstStyle/>
                    <a:p>
                      <a:r>
                        <a:rPr lang="en-GB" dirty="0"/>
                        <a:t>Explain learning plans and apply to </a:t>
                      </a:r>
                      <a:r>
                        <a:rPr lang="en-GB" b="1" dirty="0">
                          <a:solidFill>
                            <a:srgbClr val="FF0000"/>
                          </a:solidFill>
                        </a:rPr>
                        <a:t>one</a:t>
                      </a:r>
                      <a:r>
                        <a:rPr lang="en-GB" dirty="0"/>
                        <a:t> case study – e.g. </a:t>
                      </a:r>
                      <a:r>
                        <a:rPr lang="en-GB" dirty="0" err="1"/>
                        <a:t>Nusrat</a:t>
                      </a:r>
                      <a:r>
                        <a:rPr lang="en-GB" baseline="0" dirty="0"/>
                        <a:t> or general application to HSC</a:t>
                      </a:r>
                      <a:endParaRPr lang="en-GB" dirty="0"/>
                    </a:p>
                  </a:txBody>
                  <a:tcPr/>
                </a:tc>
                <a:tc>
                  <a:txBody>
                    <a:bodyPr/>
                    <a:lstStyle/>
                    <a:p>
                      <a:endParaRPr lang="en-GB" dirty="0"/>
                    </a:p>
                  </a:txBody>
                  <a:tcPr/>
                </a:tc>
                <a:extLst>
                  <a:ext uri="{0D108BD9-81ED-4DB2-BD59-A6C34878D82A}">
                    <a16:rowId xmlns:a16="http://schemas.microsoft.com/office/drawing/2014/main" val="10007"/>
                  </a:ext>
                </a:extLst>
              </a:tr>
              <a:tr h="443927">
                <a:tc>
                  <a:txBody>
                    <a:bodyPr/>
                    <a:lstStyle/>
                    <a:p>
                      <a:r>
                        <a:rPr lang="en-GB" dirty="0"/>
                        <a:t>Explain Behavioural plans and apply to </a:t>
                      </a:r>
                      <a:r>
                        <a:rPr lang="en-GB" b="1" dirty="0">
                          <a:solidFill>
                            <a:srgbClr val="FF0000"/>
                          </a:solidFill>
                        </a:rPr>
                        <a:t>one</a:t>
                      </a:r>
                      <a:r>
                        <a:rPr lang="en-GB" dirty="0"/>
                        <a:t> case study  – e.g. Alice,</a:t>
                      </a:r>
                      <a:r>
                        <a:rPr lang="en-GB" baseline="0" dirty="0"/>
                        <a:t> </a:t>
                      </a:r>
                      <a:r>
                        <a:rPr lang="en-GB" baseline="0" dirty="0" err="1"/>
                        <a:t>Nusrat</a:t>
                      </a:r>
                      <a:endParaRPr lang="en-GB" dirty="0"/>
                    </a:p>
                  </a:txBody>
                  <a:tcPr/>
                </a:tc>
                <a:tc>
                  <a:txBody>
                    <a:bodyPr/>
                    <a:lstStyle/>
                    <a:p>
                      <a:endParaRPr lang="en-GB" dirty="0"/>
                    </a:p>
                  </a:txBody>
                  <a:tcPr/>
                </a:tc>
                <a:extLst>
                  <a:ext uri="{0D108BD9-81ED-4DB2-BD59-A6C34878D82A}">
                    <a16:rowId xmlns:a16="http://schemas.microsoft.com/office/drawing/2014/main" val="10008"/>
                  </a:ext>
                </a:extLst>
              </a:tr>
              <a:tr h="443927">
                <a:tc>
                  <a:txBody>
                    <a:bodyPr/>
                    <a:lstStyle/>
                    <a:p>
                      <a:r>
                        <a:rPr lang="en-GB" dirty="0"/>
                        <a:t>Explain specialist support from health and social care professionals and apply to </a:t>
                      </a:r>
                      <a:r>
                        <a:rPr lang="en-GB" b="1" dirty="0">
                          <a:solidFill>
                            <a:srgbClr val="FF0000"/>
                          </a:solidFill>
                        </a:rPr>
                        <a:t>one</a:t>
                      </a:r>
                      <a:r>
                        <a:rPr lang="en-GB" dirty="0"/>
                        <a:t> case study – Marias mother, Alice </a:t>
                      </a:r>
                    </a:p>
                  </a:txBody>
                  <a:tcPr/>
                </a:tc>
                <a:tc>
                  <a:txBody>
                    <a:bodyPr/>
                    <a:lstStyle/>
                    <a:p>
                      <a:endParaRPr lang="en-GB" dirty="0"/>
                    </a:p>
                  </a:txBody>
                  <a:tcPr/>
                </a:tc>
                <a:extLst>
                  <a:ext uri="{0D108BD9-81ED-4DB2-BD59-A6C34878D82A}">
                    <a16:rowId xmlns:a16="http://schemas.microsoft.com/office/drawing/2014/main" val="10009"/>
                  </a:ext>
                </a:extLst>
              </a:tr>
              <a:tr h="443927">
                <a:tc>
                  <a:txBody>
                    <a:bodyPr/>
                    <a:lstStyle/>
                    <a:p>
                      <a:r>
                        <a:rPr lang="en-GB" dirty="0"/>
                        <a:t>Write</a:t>
                      </a:r>
                      <a:r>
                        <a:rPr lang="en-GB" baseline="0" dirty="0"/>
                        <a:t> up your answers in a paragraph to the 4 questions you were asked (Pg. 266)</a:t>
                      </a:r>
                      <a:endParaRPr lang="en-GB" dirty="0"/>
                    </a:p>
                  </a:txBody>
                  <a:tcPr/>
                </a:tc>
                <a:tc>
                  <a:txBody>
                    <a:bodyPr/>
                    <a:lstStyle/>
                    <a:p>
                      <a:endParaRPr lang="en-GB" dirty="0"/>
                    </a:p>
                  </a:txBody>
                  <a:tcPr/>
                </a:tc>
                <a:extLst>
                  <a:ext uri="{0D108BD9-81ED-4DB2-BD59-A6C34878D82A}">
                    <a16:rowId xmlns:a16="http://schemas.microsoft.com/office/drawing/2014/main" val="10010"/>
                  </a:ext>
                </a:extLst>
              </a:tr>
              <a:tr h="922725">
                <a:tc>
                  <a:txBody>
                    <a:bodyPr/>
                    <a:lstStyle/>
                    <a:p>
                      <a:r>
                        <a:rPr lang="en-GB" dirty="0"/>
                        <a:t>Overall conclusion</a:t>
                      </a:r>
                      <a:r>
                        <a:rPr lang="en-GB" baseline="0" dirty="0"/>
                        <a:t> –If in health and social care we are personalising care we can overcome challenges such as practical challenges that service users face in everyday life. In conclusion all of the content discussed ensures…..</a:t>
                      </a:r>
                      <a:endParaRPr lang="en-GB" dirty="0"/>
                    </a:p>
                  </a:txBody>
                  <a:tcPr/>
                </a:tc>
                <a:tc>
                  <a:txBody>
                    <a:bodyPr/>
                    <a:lstStyle/>
                    <a:p>
                      <a:endParaRPr lang="en-GB" dirty="0"/>
                    </a:p>
                  </a:txBody>
                  <a:tcPr/>
                </a:tc>
                <a:extLst>
                  <a:ext uri="{0D108BD9-81ED-4DB2-BD59-A6C34878D82A}">
                    <a16:rowId xmlns:a16="http://schemas.microsoft.com/office/drawing/2014/main" val="10011"/>
                  </a:ext>
                </a:extLst>
              </a:tr>
            </a:tbl>
          </a:graphicData>
        </a:graphic>
      </p:graphicFrame>
      <p:sp>
        <p:nvSpPr>
          <p:cNvPr id="3" name="Rectangle 2"/>
          <p:cNvSpPr/>
          <p:nvPr/>
        </p:nvSpPr>
        <p:spPr>
          <a:xfrm>
            <a:off x="5683623" y="173741"/>
            <a:ext cx="6096000" cy="646331"/>
          </a:xfrm>
          <a:prstGeom prst="rect">
            <a:avLst/>
          </a:prstGeom>
        </p:spPr>
        <p:txBody>
          <a:bodyPr>
            <a:spAutoFit/>
          </a:bodyPr>
          <a:lstStyle/>
          <a:p>
            <a:r>
              <a:rPr lang="en-GB" dirty="0"/>
              <a:t>P5: Explain the benefits of promoting personalisation when overcoming challenges faced by individuals with different needs.  </a:t>
            </a:r>
          </a:p>
        </p:txBody>
      </p:sp>
    </p:spTree>
    <p:extLst>
      <p:ext uri="{BB962C8B-B14F-4D97-AF65-F5344CB8AC3E}">
        <p14:creationId xmlns:p14="http://schemas.microsoft.com/office/powerpoint/2010/main" val="2318144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ef9200b-a5bb-49d7-a91e-394e8b2b249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91DF398E88824E8E2716F9B3A6A4D7" ma:contentTypeVersion="15" ma:contentTypeDescription="Create a new document." ma:contentTypeScope="" ma:versionID="0a744415c14b49a64b42c9a86eda8694">
  <xsd:schema xmlns:xsd="http://www.w3.org/2001/XMLSchema" xmlns:xs="http://www.w3.org/2001/XMLSchema" xmlns:p="http://schemas.microsoft.com/office/2006/metadata/properties" xmlns:ns3="9ef9200b-a5bb-49d7-a91e-394e8b2b2491" xmlns:ns4="805ce19d-c951-4ff5-96d9-8c14a9e2dafd" targetNamespace="http://schemas.microsoft.com/office/2006/metadata/properties" ma:root="true" ma:fieldsID="5ad463e3e0a370151eb9c43bb10b527d" ns3:_="" ns4:_="">
    <xsd:import namespace="9ef9200b-a5bb-49d7-a91e-394e8b2b2491"/>
    <xsd:import namespace="805ce19d-c951-4ff5-96d9-8c14a9e2da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f9200b-a5bb-49d7-a91e-394e8b2b24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5ce19d-c951-4ff5-96d9-8c14a9e2daf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1A5840-79CE-438B-AA17-B184B1A6EBC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ef9200b-a5bb-49d7-a91e-394e8b2b2491"/>
    <ds:schemaRef ds:uri="805ce19d-c951-4ff5-96d9-8c14a9e2dafd"/>
    <ds:schemaRef ds:uri="http://www.w3.org/XML/1998/namespace"/>
    <ds:schemaRef ds:uri="http://purl.org/dc/dcmitype/"/>
  </ds:schemaRefs>
</ds:datastoreItem>
</file>

<file path=customXml/itemProps2.xml><?xml version="1.0" encoding="utf-8"?>
<ds:datastoreItem xmlns:ds="http://schemas.openxmlformats.org/officeDocument/2006/customXml" ds:itemID="{7D9D8B9E-9F18-4508-ACF5-642B549849DF}">
  <ds:schemaRefs>
    <ds:schemaRef ds:uri="http://schemas.microsoft.com/sharepoint/v3/contenttype/forms"/>
  </ds:schemaRefs>
</ds:datastoreItem>
</file>

<file path=customXml/itemProps3.xml><?xml version="1.0" encoding="utf-8"?>
<ds:datastoreItem xmlns:ds="http://schemas.openxmlformats.org/officeDocument/2006/customXml" ds:itemID="{88213F52-2A24-4692-A4BB-30C8E24BB4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f9200b-a5bb-49d7-a91e-394e8b2b2491"/>
    <ds:schemaRef ds:uri="805ce19d-c951-4ff5-96d9-8c14a9e2da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284</TotalTime>
  <Words>730</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Tw Cen MT</vt:lpstr>
      <vt:lpstr>Tw Cen MT Condensed</vt:lpstr>
      <vt:lpstr>Wingdings</vt:lpstr>
      <vt:lpstr>Wingdings 3</vt:lpstr>
      <vt:lpstr>Integral</vt:lpstr>
      <vt:lpstr>P5 Unit 5 </vt:lpstr>
      <vt:lpstr>Learning aims </vt:lpstr>
      <vt:lpstr>What is personalisation?</vt:lpstr>
      <vt:lpstr>Supported living services </vt:lpstr>
      <vt:lpstr>Local authority or self funded </vt:lpstr>
      <vt:lpstr>Methods of recognising preferences </vt:lpstr>
      <vt:lpstr>The importance of promoting choice and control and the financial impact of this on care provision</vt:lpstr>
      <vt:lpstr>PowerPoint Presentation</vt:lpstr>
    </vt:vector>
  </TitlesOfParts>
  <Company>Clapton Girls'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P5 Unit 5</dc:title>
  <dc:creator>Natasha Underwood</dc:creator>
  <cp:lastModifiedBy>Joshua Goodacre</cp:lastModifiedBy>
  <cp:revision>25</cp:revision>
  <cp:lastPrinted>2018-05-14T08:07:24Z</cp:lastPrinted>
  <dcterms:created xsi:type="dcterms:W3CDTF">2016-11-30T08:16:47Z</dcterms:created>
  <dcterms:modified xsi:type="dcterms:W3CDTF">2023-02-02T09:36:01Z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0x010100E191DF398E88824E8E2716F9B3A6A4D7</vt:lpwstr>
  </property>
</Properties>
</file>