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3"/>
  </p:notesMasterIdLst>
  <p:handoutMasterIdLst>
    <p:handoutMasterId r:id="rId44"/>
  </p:handoutMasterIdLst>
  <p:sldIdLst>
    <p:sldId id="256" r:id="rId5"/>
    <p:sldId id="257" r:id="rId6"/>
    <p:sldId id="258" r:id="rId7"/>
    <p:sldId id="289" r:id="rId8"/>
    <p:sldId id="259" r:id="rId9"/>
    <p:sldId id="261" r:id="rId10"/>
    <p:sldId id="260" r:id="rId11"/>
    <p:sldId id="288" r:id="rId12"/>
    <p:sldId id="262" r:id="rId13"/>
    <p:sldId id="264" r:id="rId14"/>
    <p:sldId id="265" r:id="rId15"/>
    <p:sldId id="290" r:id="rId16"/>
    <p:sldId id="291" r:id="rId17"/>
    <p:sldId id="292" r:id="rId18"/>
    <p:sldId id="293" r:id="rId19"/>
    <p:sldId id="294" r:id="rId20"/>
    <p:sldId id="275" r:id="rId21"/>
    <p:sldId id="268" r:id="rId22"/>
    <p:sldId id="269" r:id="rId23"/>
    <p:sldId id="295" r:id="rId24"/>
    <p:sldId id="296" r:id="rId25"/>
    <p:sldId id="267" r:id="rId26"/>
    <p:sldId id="263" r:id="rId27"/>
    <p:sldId id="273" r:id="rId28"/>
    <p:sldId id="276" r:id="rId29"/>
    <p:sldId id="270" r:id="rId30"/>
    <p:sldId id="287" r:id="rId31"/>
    <p:sldId id="272" r:id="rId32"/>
    <p:sldId id="297" r:id="rId33"/>
    <p:sldId id="277" r:id="rId34"/>
    <p:sldId id="279" r:id="rId35"/>
    <p:sldId id="284" r:id="rId36"/>
    <p:sldId id="280" r:id="rId37"/>
    <p:sldId id="281" r:id="rId38"/>
    <p:sldId id="282" r:id="rId39"/>
    <p:sldId id="283" r:id="rId40"/>
    <p:sldId id="286" r:id="rId41"/>
    <p:sldId id="298" r:id="rId4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87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15" autoAdjust="0"/>
    <p:restoredTop sz="94660"/>
  </p:normalViewPr>
  <p:slideViewPr>
    <p:cSldViewPr snapToGrid="0">
      <p:cViewPr varScale="1">
        <p:scale>
          <a:sx n="68" d="100"/>
          <a:sy n="68" d="100"/>
        </p:scale>
        <p:origin x="738"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667AB6C9-8D0E-466D-85D7-CE376243C4BA}" type="datetimeFigureOut">
              <a:rPr lang="en-GB" smtClean="0"/>
              <a:t>02/02/2023</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FF1916DE-9C8A-46C4-A998-1BDEB11721D0}" type="slidenum">
              <a:rPr lang="en-GB" smtClean="0"/>
              <a:t>‹#›</a:t>
            </a:fld>
            <a:endParaRPr lang="en-GB"/>
          </a:p>
        </p:txBody>
      </p:sp>
    </p:spTree>
    <p:extLst>
      <p:ext uri="{BB962C8B-B14F-4D97-AF65-F5344CB8AC3E}">
        <p14:creationId xmlns:p14="http://schemas.microsoft.com/office/powerpoint/2010/main" val="22084980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ECCEAD6-6597-4FFE-9753-5B681D82282D}" type="datetimeFigureOut">
              <a:rPr lang="en-GB" smtClean="0"/>
              <a:t>02/02/2023</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E68FFDD-E697-4777-BC41-4F5C998BB3EE}" type="slidenum">
              <a:rPr lang="en-GB" smtClean="0"/>
              <a:t>‹#›</a:t>
            </a:fld>
            <a:endParaRPr lang="en-GB"/>
          </a:p>
        </p:txBody>
      </p:sp>
    </p:spTree>
    <p:extLst>
      <p:ext uri="{BB962C8B-B14F-4D97-AF65-F5344CB8AC3E}">
        <p14:creationId xmlns:p14="http://schemas.microsoft.com/office/powerpoint/2010/main" val="1701771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PRINT</a:t>
            </a:r>
          </a:p>
        </p:txBody>
      </p:sp>
      <p:sp>
        <p:nvSpPr>
          <p:cNvPr id="4" name="Slide Number Placeholder 3"/>
          <p:cNvSpPr>
            <a:spLocks noGrp="1"/>
          </p:cNvSpPr>
          <p:nvPr>
            <p:ph type="sldNum" sz="quarter" idx="10"/>
          </p:nvPr>
        </p:nvSpPr>
        <p:spPr/>
        <p:txBody>
          <a:bodyPr/>
          <a:lstStyle/>
          <a:p>
            <a:fld id="{4E68FFDD-E697-4777-BC41-4F5C998BB3EE}" type="slidenum">
              <a:rPr lang="en-GB" smtClean="0"/>
              <a:t>26</a:t>
            </a:fld>
            <a:endParaRPr lang="en-GB"/>
          </a:p>
        </p:txBody>
      </p:sp>
    </p:spTree>
    <p:extLst>
      <p:ext uri="{BB962C8B-B14F-4D97-AF65-F5344CB8AC3E}">
        <p14:creationId xmlns:p14="http://schemas.microsoft.com/office/powerpoint/2010/main" val="108711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PRINT to</a:t>
            </a:r>
            <a:r>
              <a:rPr lang="en-GB" baseline="0" dirty="0"/>
              <a:t> write around </a:t>
            </a:r>
            <a:endParaRPr lang="en-GB" dirty="0"/>
          </a:p>
        </p:txBody>
      </p:sp>
      <p:sp>
        <p:nvSpPr>
          <p:cNvPr id="4" name="Slide Number Placeholder 3"/>
          <p:cNvSpPr>
            <a:spLocks noGrp="1"/>
          </p:cNvSpPr>
          <p:nvPr>
            <p:ph type="sldNum" sz="quarter" idx="10"/>
          </p:nvPr>
        </p:nvSpPr>
        <p:spPr/>
        <p:txBody>
          <a:bodyPr/>
          <a:lstStyle/>
          <a:p>
            <a:fld id="{4E68FFDD-E697-4777-BC41-4F5C998BB3EE}" type="slidenum">
              <a:rPr lang="en-GB" smtClean="0"/>
              <a:t>34</a:t>
            </a:fld>
            <a:endParaRPr lang="en-GB"/>
          </a:p>
        </p:txBody>
      </p:sp>
    </p:spTree>
    <p:extLst>
      <p:ext uri="{BB962C8B-B14F-4D97-AF65-F5344CB8AC3E}">
        <p14:creationId xmlns:p14="http://schemas.microsoft.com/office/powerpoint/2010/main" val="3996606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PRINT to</a:t>
            </a:r>
            <a:r>
              <a:rPr lang="en-GB" baseline="0" dirty="0"/>
              <a:t> write around </a:t>
            </a:r>
            <a:endParaRPr lang="en-GB" dirty="0"/>
          </a:p>
        </p:txBody>
      </p:sp>
      <p:sp>
        <p:nvSpPr>
          <p:cNvPr id="4" name="Slide Number Placeholder 3"/>
          <p:cNvSpPr>
            <a:spLocks noGrp="1"/>
          </p:cNvSpPr>
          <p:nvPr>
            <p:ph type="sldNum" sz="quarter" idx="10"/>
          </p:nvPr>
        </p:nvSpPr>
        <p:spPr/>
        <p:txBody>
          <a:bodyPr/>
          <a:lstStyle/>
          <a:p>
            <a:fld id="{4E68FFDD-E697-4777-BC41-4F5C998BB3EE}" type="slidenum">
              <a:rPr lang="en-GB" smtClean="0"/>
              <a:t>35</a:t>
            </a:fld>
            <a:endParaRPr lang="en-GB"/>
          </a:p>
        </p:txBody>
      </p:sp>
    </p:spTree>
    <p:extLst>
      <p:ext uri="{BB962C8B-B14F-4D97-AF65-F5344CB8AC3E}">
        <p14:creationId xmlns:p14="http://schemas.microsoft.com/office/powerpoint/2010/main" val="2142304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F85EEA0-9040-4FE1-A991-6825876A3669}" type="datetimeFigureOut">
              <a:rPr lang="en-GB" smtClean="0"/>
              <a:t>02/02/2023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DB4456-7518-406C-BAF0-B7F1E4AFE38F}" type="slidenum">
              <a:rPr lang="en-GB" smtClean="0"/>
              <a:t>‹#›</a:t>
            </a:fld>
            <a:endParaRPr lang="en-GB"/>
          </a:p>
        </p:txBody>
      </p:sp>
    </p:spTree>
    <p:extLst>
      <p:ext uri="{BB962C8B-B14F-4D97-AF65-F5344CB8AC3E}">
        <p14:creationId xmlns:p14="http://schemas.microsoft.com/office/powerpoint/2010/main" val="3967601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F85EEA0-9040-4FE1-A991-6825876A3669}" type="datetimeFigureOut">
              <a:rPr lang="en-GB" smtClean="0"/>
              <a:t>02/02/2023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DB4456-7518-406C-BAF0-B7F1E4AFE38F}" type="slidenum">
              <a:rPr lang="en-GB" smtClean="0"/>
              <a:t>‹#›</a:t>
            </a:fld>
            <a:endParaRPr lang="en-GB"/>
          </a:p>
        </p:txBody>
      </p:sp>
    </p:spTree>
    <p:extLst>
      <p:ext uri="{BB962C8B-B14F-4D97-AF65-F5344CB8AC3E}">
        <p14:creationId xmlns:p14="http://schemas.microsoft.com/office/powerpoint/2010/main" val="4161778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F85EEA0-9040-4FE1-A991-6825876A3669}" type="datetimeFigureOut">
              <a:rPr lang="en-GB" smtClean="0"/>
              <a:t>02/02/2023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DB4456-7518-406C-BAF0-B7F1E4AFE38F}" type="slidenum">
              <a:rPr lang="en-GB" smtClean="0"/>
              <a:t>‹#›</a:t>
            </a:fld>
            <a:endParaRPr lang="en-GB"/>
          </a:p>
        </p:txBody>
      </p:sp>
    </p:spTree>
    <p:extLst>
      <p:ext uri="{BB962C8B-B14F-4D97-AF65-F5344CB8AC3E}">
        <p14:creationId xmlns:p14="http://schemas.microsoft.com/office/powerpoint/2010/main" val="1813057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F85EEA0-9040-4FE1-A991-6825876A3669}" type="datetimeFigureOut">
              <a:rPr lang="en-GB" smtClean="0"/>
              <a:t>02/02/2023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DB4456-7518-406C-BAF0-B7F1E4AFE38F}" type="slidenum">
              <a:rPr lang="en-GB" smtClean="0"/>
              <a:t>‹#›</a:t>
            </a:fld>
            <a:endParaRPr lang="en-GB"/>
          </a:p>
        </p:txBody>
      </p:sp>
    </p:spTree>
    <p:extLst>
      <p:ext uri="{BB962C8B-B14F-4D97-AF65-F5344CB8AC3E}">
        <p14:creationId xmlns:p14="http://schemas.microsoft.com/office/powerpoint/2010/main" val="331741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85EEA0-9040-4FE1-A991-6825876A3669}" type="datetimeFigureOut">
              <a:rPr lang="en-GB" smtClean="0"/>
              <a:t>02/02/2023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DB4456-7518-406C-BAF0-B7F1E4AFE38F}" type="slidenum">
              <a:rPr lang="en-GB" smtClean="0"/>
              <a:t>‹#›</a:t>
            </a:fld>
            <a:endParaRPr lang="en-GB"/>
          </a:p>
        </p:txBody>
      </p:sp>
    </p:spTree>
    <p:extLst>
      <p:ext uri="{BB962C8B-B14F-4D97-AF65-F5344CB8AC3E}">
        <p14:creationId xmlns:p14="http://schemas.microsoft.com/office/powerpoint/2010/main" val="2073863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F85EEA0-9040-4FE1-A991-6825876A3669}" type="datetimeFigureOut">
              <a:rPr lang="en-GB" smtClean="0"/>
              <a:t>02/02/2023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5DB4456-7518-406C-BAF0-B7F1E4AFE38F}" type="slidenum">
              <a:rPr lang="en-GB" smtClean="0"/>
              <a:t>‹#›</a:t>
            </a:fld>
            <a:endParaRPr lang="en-GB"/>
          </a:p>
        </p:txBody>
      </p:sp>
    </p:spTree>
    <p:extLst>
      <p:ext uri="{BB962C8B-B14F-4D97-AF65-F5344CB8AC3E}">
        <p14:creationId xmlns:p14="http://schemas.microsoft.com/office/powerpoint/2010/main" val="3869040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F85EEA0-9040-4FE1-A991-6825876A3669}" type="datetimeFigureOut">
              <a:rPr lang="en-GB" smtClean="0"/>
              <a:t>02/02/2023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5DB4456-7518-406C-BAF0-B7F1E4AFE38F}" type="slidenum">
              <a:rPr lang="en-GB" smtClean="0"/>
              <a:t>‹#›</a:t>
            </a:fld>
            <a:endParaRPr lang="en-GB"/>
          </a:p>
        </p:txBody>
      </p:sp>
    </p:spTree>
    <p:extLst>
      <p:ext uri="{BB962C8B-B14F-4D97-AF65-F5344CB8AC3E}">
        <p14:creationId xmlns:p14="http://schemas.microsoft.com/office/powerpoint/2010/main" val="2450025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F85EEA0-9040-4FE1-A991-6825876A3669}" type="datetimeFigureOut">
              <a:rPr lang="en-GB" smtClean="0"/>
              <a:t>02/02/2023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5DB4456-7518-406C-BAF0-B7F1E4AFE38F}" type="slidenum">
              <a:rPr lang="en-GB" smtClean="0"/>
              <a:t>‹#›</a:t>
            </a:fld>
            <a:endParaRPr lang="en-GB"/>
          </a:p>
        </p:txBody>
      </p:sp>
    </p:spTree>
    <p:extLst>
      <p:ext uri="{BB962C8B-B14F-4D97-AF65-F5344CB8AC3E}">
        <p14:creationId xmlns:p14="http://schemas.microsoft.com/office/powerpoint/2010/main" val="1199772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85EEA0-9040-4FE1-A991-6825876A3669}" type="datetimeFigureOut">
              <a:rPr lang="en-GB" smtClean="0"/>
              <a:t>02/02/2023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5DB4456-7518-406C-BAF0-B7F1E4AFE38F}" type="slidenum">
              <a:rPr lang="en-GB" smtClean="0"/>
              <a:t>‹#›</a:t>
            </a:fld>
            <a:endParaRPr lang="en-GB"/>
          </a:p>
        </p:txBody>
      </p:sp>
    </p:spTree>
    <p:extLst>
      <p:ext uri="{BB962C8B-B14F-4D97-AF65-F5344CB8AC3E}">
        <p14:creationId xmlns:p14="http://schemas.microsoft.com/office/powerpoint/2010/main" val="1588377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85EEA0-9040-4FE1-A991-6825876A3669}" type="datetimeFigureOut">
              <a:rPr lang="en-GB" smtClean="0"/>
              <a:t>02/02/2023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5DB4456-7518-406C-BAF0-B7F1E4AFE38F}" type="slidenum">
              <a:rPr lang="en-GB" smtClean="0"/>
              <a:t>‹#›</a:t>
            </a:fld>
            <a:endParaRPr lang="en-GB"/>
          </a:p>
        </p:txBody>
      </p:sp>
    </p:spTree>
    <p:extLst>
      <p:ext uri="{BB962C8B-B14F-4D97-AF65-F5344CB8AC3E}">
        <p14:creationId xmlns:p14="http://schemas.microsoft.com/office/powerpoint/2010/main" val="2762550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85EEA0-9040-4FE1-A991-6825876A3669}" type="datetimeFigureOut">
              <a:rPr lang="en-GB" smtClean="0"/>
              <a:t>02/02/2023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5DB4456-7518-406C-BAF0-B7F1E4AFE38F}" type="slidenum">
              <a:rPr lang="en-GB" smtClean="0"/>
              <a:t>‹#›</a:t>
            </a:fld>
            <a:endParaRPr lang="en-GB"/>
          </a:p>
        </p:txBody>
      </p:sp>
    </p:spTree>
    <p:extLst>
      <p:ext uri="{BB962C8B-B14F-4D97-AF65-F5344CB8AC3E}">
        <p14:creationId xmlns:p14="http://schemas.microsoft.com/office/powerpoint/2010/main" val="686730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85EEA0-9040-4FE1-A991-6825876A3669}" type="datetimeFigureOut">
              <a:rPr lang="en-GB" smtClean="0"/>
              <a:t>02/02/2023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DB4456-7518-406C-BAF0-B7F1E4AFE38F}" type="slidenum">
              <a:rPr lang="en-GB" smtClean="0"/>
              <a:t>‹#›</a:t>
            </a:fld>
            <a:endParaRPr lang="en-GB"/>
          </a:p>
        </p:txBody>
      </p:sp>
    </p:spTree>
    <p:extLst>
      <p:ext uri="{BB962C8B-B14F-4D97-AF65-F5344CB8AC3E}">
        <p14:creationId xmlns:p14="http://schemas.microsoft.com/office/powerpoint/2010/main" val="4265633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Unit 5 P2/M2</a:t>
            </a:r>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310681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38100">
            <a:solidFill>
              <a:schemeClr val="accent4">
                <a:lumMod val="50000"/>
              </a:schemeClr>
            </a:solidFill>
          </a:ln>
        </p:spPr>
        <p:txBody>
          <a:bodyPr/>
          <a:lstStyle/>
          <a:p>
            <a:r>
              <a:rPr lang="en-GB" dirty="0"/>
              <a:t>Identify skills and personal attributes </a:t>
            </a:r>
          </a:p>
        </p:txBody>
      </p:sp>
      <p:sp>
        <p:nvSpPr>
          <p:cNvPr id="3" name="Content Placeholder 2"/>
          <p:cNvSpPr>
            <a:spLocks noGrp="1"/>
          </p:cNvSpPr>
          <p:nvPr>
            <p:ph idx="1"/>
          </p:nvPr>
        </p:nvSpPr>
        <p:spPr/>
        <p:txBody>
          <a:bodyPr/>
          <a:lstStyle/>
          <a:p>
            <a:pPr marL="0" indent="0">
              <a:buNone/>
            </a:pPr>
            <a:r>
              <a:rPr lang="en-GB" dirty="0"/>
              <a:t>What </a:t>
            </a:r>
            <a:r>
              <a:rPr lang="en-GB" b="1" dirty="0"/>
              <a:t>communication skills </a:t>
            </a:r>
            <a:r>
              <a:rPr lang="en-GB" dirty="0"/>
              <a:t>do you think you need to work in health and social care? </a:t>
            </a:r>
          </a:p>
          <a:p>
            <a:pPr marL="0" indent="0">
              <a:buNone/>
            </a:pPr>
            <a:endParaRPr lang="en-GB" dirty="0"/>
          </a:p>
          <a:p>
            <a:pPr marL="0" indent="0">
              <a:buNone/>
            </a:pPr>
            <a:r>
              <a:rPr lang="en-GB" dirty="0"/>
              <a:t>Can you list some? </a:t>
            </a:r>
          </a:p>
          <a:p>
            <a:pPr marL="0" indent="0">
              <a:buNone/>
            </a:pPr>
            <a:endParaRPr lang="en-GB" dirty="0"/>
          </a:p>
          <a:p>
            <a:pPr marL="0" indent="0">
              <a:buNone/>
            </a:pPr>
            <a:r>
              <a:rPr lang="en-GB" dirty="0"/>
              <a:t>What do they mean? </a:t>
            </a:r>
          </a:p>
        </p:txBody>
      </p:sp>
      <p:pic>
        <p:nvPicPr>
          <p:cNvPr id="4" name="Picture 3"/>
          <p:cNvPicPr>
            <a:picLocks noChangeAspect="1"/>
          </p:cNvPicPr>
          <p:nvPr/>
        </p:nvPicPr>
        <p:blipFill>
          <a:blip r:embed="rId2"/>
          <a:stretch>
            <a:fillRect/>
          </a:stretch>
        </p:blipFill>
        <p:spPr>
          <a:xfrm>
            <a:off x="8239125" y="4797425"/>
            <a:ext cx="3028950" cy="1514475"/>
          </a:xfrm>
          <a:prstGeom prst="rect">
            <a:avLst/>
          </a:prstGeom>
        </p:spPr>
      </p:pic>
    </p:spTree>
    <p:extLst>
      <p:ext uri="{BB962C8B-B14F-4D97-AF65-F5344CB8AC3E}">
        <p14:creationId xmlns:p14="http://schemas.microsoft.com/office/powerpoint/2010/main" val="1949798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38100">
            <a:solidFill>
              <a:schemeClr val="accent4">
                <a:lumMod val="50000"/>
              </a:schemeClr>
            </a:solidFill>
          </a:ln>
        </p:spPr>
        <p:txBody>
          <a:bodyPr/>
          <a:lstStyle/>
          <a:p>
            <a:r>
              <a:rPr lang="en-GB" dirty="0"/>
              <a:t>Identify skills and personal attributes </a:t>
            </a:r>
          </a:p>
        </p:txBody>
      </p:sp>
      <p:sp>
        <p:nvSpPr>
          <p:cNvPr id="3" name="Content Placeholder 2"/>
          <p:cNvSpPr>
            <a:spLocks noGrp="1"/>
          </p:cNvSpPr>
          <p:nvPr>
            <p:ph idx="1"/>
          </p:nvPr>
        </p:nvSpPr>
        <p:spPr/>
        <p:txBody>
          <a:bodyPr/>
          <a:lstStyle/>
          <a:p>
            <a:pPr marL="0" indent="0">
              <a:buNone/>
            </a:pPr>
            <a:r>
              <a:rPr lang="en-GB" dirty="0"/>
              <a:t>You are going to look at three communication skills: </a:t>
            </a:r>
          </a:p>
          <a:p>
            <a:pPr marL="0" indent="0">
              <a:buNone/>
            </a:pPr>
            <a:endParaRPr lang="en-GB" dirty="0"/>
          </a:p>
          <a:p>
            <a:pPr marL="514350" indent="-514350">
              <a:buFont typeface="+mj-lt"/>
              <a:buAutoNum type="arabicPeriod"/>
            </a:pPr>
            <a:r>
              <a:rPr lang="en-GB" dirty="0"/>
              <a:t>Active listening and responding </a:t>
            </a:r>
          </a:p>
          <a:p>
            <a:pPr marL="514350" indent="-514350">
              <a:buFont typeface="+mj-lt"/>
              <a:buAutoNum type="arabicPeriod"/>
            </a:pPr>
            <a:r>
              <a:rPr lang="en-GB" dirty="0"/>
              <a:t>Tone of voice </a:t>
            </a:r>
          </a:p>
          <a:p>
            <a:pPr marL="514350" indent="-514350">
              <a:buFont typeface="+mj-lt"/>
              <a:buAutoNum type="arabicPeriod"/>
            </a:pPr>
            <a:r>
              <a:rPr lang="en-GB" dirty="0"/>
              <a:t>Use of appropriate language </a:t>
            </a:r>
          </a:p>
        </p:txBody>
      </p:sp>
      <p:pic>
        <p:nvPicPr>
          <p:cNvPr id="4" name="Picture 3"/>
          <p:cNvPicPr>
            <a:picLocks noChangeAspect="1"/>
          </p:cNvPicPr>
          <p:nvPr/>
        </p:nvPicPr>
        <p:blipFill>
          <a:blip r:embed="rId2"/>
          <a:stretch>
            <a:fillRect/>
          </a:stretch>
        </p:blipFill>
        <p:spPr>
          <a:xfrm>
            <a:off x="8239125" y="4797425"/>
            <a:ext cx="3028950" cy="1514475"/>
          </a:xfrm>
          <a:prstGeom prst="rect">
            <a:avLst/>
          </a:prstGeom>
        </p:spPr>
      </p:pic>
    </p:spTree>
    <p:extLst>
      <p:ext uri="{BB962C8B-B14F-4D97-AF65-F5344CB8AC3E}">
        <p14:creationId xmlns:p14="http://schemas.microsoft.com/office/powerpoint/2010/main" val="886314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38100">
            <a:solidFill>
              <a:schemeClr val="accent4">
                <a:lumMod val="50000"/>
              </a:schemeClr>
            </a:solidFill>
          </a:ln>
        </p:spPr>
        <p:txBody>
          <a:bodyPr/>
          <a:lstStyle/>
          <a:p>
            <a:r>
              <a:rPr lang="en-GB" dirty="0"/>
              <a:t>Active listening and responding </a:t>
            </a:r>
          </a:p>
        </p:txBody>
      </p:sp>
      <p:sp>
        <p:nvSpPr>
          <p:cNvPr id="3" name="Content Placeholder 2"/>
          <p:cNvSpPr>
            <a:spLocks noGrp="1"/>
          </p:cNvSpPr>
          <p:nvPr>
            <p:ph idx="1"/>
          </p:nvPr>
        </p:nvSpPr>
        <p:spPr/>
        <p:txBody>
          <a:bodyPr/>
          <a:lstStyle/>
          <a:p>
            <a:pPr marL="0" indent="0">
              <a:buNone/>
            </a:pPr>
            <a:r>
              <a:rPr lang="en-US" dirty="0"/>
              <a:t>This is more than just listening this is really processing and understanding what someone is trying to communicate with you. </a:t>
            </a:r>
          </a:p>
          <a:p>
            <a:pPr marL="0" indent="0">
              <a:buNone/>
            </a:pPr>
            <a:r>
              <a:rPr lang="en-US" dirty="0"/>
              <a:t>You can show this through how you act e.g. body language, facial expressions and eye contact </a:t>
            </a:r>
          </a:p>
          <a:p>
            <a:pPr marL="0" indent="0">
              <a:buNone/>
            </a:pPr>
            <a:r>
              <a:rPr lang="en-US" dirty="0"/>
              <a:t>You should</a:t>
            </a:r>
          </a:p>
          <a:p>
            <a:pPr marL="0" indent="0">
              <a:buNone/>
            </a:pPr>
            <a:r>
              <a:rPr lang="en-US" dirty="0"/>
              <a:t>	allow someone time to speak </a:t>
            </a:r>
          </a:p>
          <a:p>
            <a:pPr marL="0" indent="0">
              <a:buNone/>
            </a:pPr>
            <a:r>
              <a:rPr lang="en-US" dirty="0"/>
              <a:t>	nodding, asking questions</a:t>
            </a:r>
          </a:p>
          <a:p>
            <a:pPr marL="0" indent="0">
              <a:buNone/>
            </a:pPr>
            <a:r>
              <a:rPr lang="en-US" dirty="0"/>
              <a:t>	ask for clarification </a:t>
            </a:r>
          </a:p>
          <a:p>
            <a:pPr marL="0" indent="0">
              <a:buNone/>
            </a:pPr>
            <a:r>
              <a:rPr lang="en-US" dirty="0"/>
              <a:t>	</a:t>
            </a:r>
            <a:r>
              <a:rPr lang="en-US" dirty="0" err="1"/>
              <a:t>summarising</a:t>
            </a:r>
            <a:r>
              <a:rPr lang="en-US" dirty="0"/>
              <a:t> at the end </a:t>
            </a:r>
            <a:endParaRPr lang="en-GB" dirty="0"/>
          </a:p>
        </p:txBody>
      </p:sp>
      <p:pic>
        <p:nvPicPr>
          <p:cNvPr id="4" name="Picture 3"/>
          <p:cNvPicPr>
            <a:picLocks noChangeAspect="1"/>
          </p:cNvPicPr>
          <p:nvPr/>
        </p:nvPicPr>
        <p:blipFill>
          <a:blip r:embed="rId2"/>
          <a:stretch>
            <a:fillRect/>
          </a:stretch>
        </p:blipFill>
        <p:spPr>
          <a:xfrm>
            <a:off x="8239125" y="4797425"/>
            <a:ext cx="3028950" cy="1514475"/>
          </a:xfrm>
          <a:prstGeom prst="rect">
            <a:avLst/>
          </a:prstGeom>
        </p:spPr>
      </p:pic>
    </p:spTree>
    <p:extLst>
      <p:ext uri="{BB962C8B-B14F-4D97-AF65-F5344CB8AC3E}">
        <p14:creationId xmlns:p14="http://schemas.microsoft.com/office/powerpoint/2010/main" val="3784671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38100">
            <a:solidFill>
              <a:schemeClr val="accent4">
                <a:lumMod val="50000"/>
              </a:schemeClr>
            </a:solidFill>
          </a:ln>
        </p:spPr>
        <p:txBody>
          <a:bodyPr/>
          <a:lstStyle/>
          <a:p>
            <a:r>
              <a:rPr lang="en-GB" dirty="0"/>
              <a:t>Tone of voice </a:t>
            </a:r>
          </a:p>
        </p:txBody>
      </p:sp>
      <p:sp>
        <p:nvSpPr>
          <p:cNvPr id="3" name="Content Placeholder 2"/>
          <p:cNvSpPr>
            <a:spLocks noGrp="1"/>
          </p:cNvSpPr>
          <p:nvPr>
            <p:ph idx="1"/>
          </p:nvPr>
        </p:nvSpPr>
        <p:spPr/>
        <p:txBody>
          <a:bodyPr/>
          <a:lstStyle/>
          <a:p>
            <a:pPr marL="0" indent="0">
              <a:buNone/>
            </a:pPr>
            <a:r>
              <a:rPr lang="en-US" dirty="0"/>
              <a:t>The way you say something can be really important </a:t>
            </a:r>
          </a:p>
          <a:p>
            <a:pPr marL="0" indent="0">
              <a:buNone/>
            </a:pPr>
            <a:r>
              <a:rPr lang="en-US" dirty="0"/>
              <a:t>If you talk in a loud fixed tone someone may think you are angry </a:t>
            </a:r>
          </a:p>
          <a:p>
            <a:pPr marL="0" indent="0">
              <a:buNone/>
            </a:pPr>
            <a:r>
              <a:rPr lang="en-US" dirty="0"/>
              <a:t>If you speak calmly they will think you are being friendly </a:t>
            </a:r>
          </a:p>
          <a:p>
            <a:pPr marL="0" indent="0">
              <a:buNone/>
            </a:pPr>
            <a:endParaRPr lang="en-US" dirty="0"/>
          </a:p>
          <a:p>
            <a:pPr marL="0" indent="0">
              <a:buNone/>
            </a:pPr>
            <a:r>
              <a:rPr lang="en-US" dirty="0"/>
              <a:t>You can vary your tone to reflect how you are feeling or how you want to come across </a:t>
            </a:r>
            <a:endParaRPr lang="en-GB" dirty="0"/>
          </a:p>
        </p:txBody>
      </p:sp>
      <p:pic>
        <p:nvPicPr>
          <p:cNvPr id="4" name="Picture 3"/>
          <p:cNvPicPr>
            <a:picLocks noChangeAspect="1"/>
          </p:cNvPicPr>
          <p:nvPr/>
        </p:nvPicPr>
        <p:blipFill>
          <a:blip r:embed="rId2"/>
          <a:stretch>
            <a:fillRect/>
          </a:stretch>
        </p:blipFill>
        <p:spPr>
          <a:xfrm>
            <a:off x="8239125" y="4797425"/>
            <a:ext cx="3028950" cy="1514475"/>
          </a:xfrm>
          <a:prstGeom prst="rect">
            <a:avLst/>
          </a:prstGeom>
        </p:spPr>
      </p:pic>
    </p:spTree>
    <p:extLst>
      <p:ext uri="{BB962C8B-B14F-4D97-AF65-F5344CB8AC3E}">
        <p14:creationId xmlns:p14="http://schemas.microsoft.com/office/powerpoint/2010/main" val="202549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38100">
            <a:solidFill>
              <a:schemeClr val="accent4">
                <a:lumMod val="50000"/>
              </a:schemeClr>
            </a:solidFill>
          </a:ln>
        </p:spPr>
        <p:txBody>
          <a:bodyPr/>
          <a:lstStyle/>
          <a:p>
            <a:r>
              <a:rPr lang="en-US" dirty="0"/>
              <a:t>Use of appropriate language </a:t>
            </a:r>
            <a:endParaRPr lang="en-GB" dirty="0"/>
          </a:p>
        </p:txBody>
      </p:sp>
      <p:sp>
        <p:nvSpPr>
          <p:cNvPr id="3" name="Content Placeholder 2"/>
          <p:cNvSpPr>
            <a:spLocks noGrp="1"/>
          </p:cNvSpPr>
          <p:nvPr>
            <p:ph idx="1"/>
          </p:nvPr>
        </p:nvSpPr>
        <p:spPr/>
        <p:txBody>
          <a:bodyPr/>
          <a:lstStyle/>
          <a:p>
            <a:pPr marL="0" indent="0">
              <a:buNone/>
            </a:pPr>
            <a:r>
              <a:rPr lang="en-US" dirty="0"/>
              <a:t>You should adjust your language to suit the situation </a:t>
            </a:r>
          </a:p>
          <a:p>
            <a:pPr marL="0" indent="0">
              <a:buNone/>
            </a:pPr>
            <a:r>
              <a:rPr lang="en-US" dirty="0"/>
              <a:t>We usually do this without realising it</a:t>
            </a:r>
          </a:p>
          <a:p>
            <a:pPr marL="0" indent="0">
              <a:buNone/>
            </a:pPr>
            <a:r>
              <a:rPr lang="en-US" dirty="0"/>
              <a:t>If you speak to a friend on the phone you will speak differently than if you rang your GP </a:t>
            </a:r>
          </a:p>
          <a:p>
            <a:pPr marL="0" indent="0">
              <a:buNone/>
            </a:pPr>
            <a:endParaRPr lang="en-US" dirty="0"/>
          </a:p>
          <a:p>
            <a:pPr marL="0" indent="0">
              <a:buNone/>
            </a:pPr>
            <a:r>
              <a:rPr lang="en-US" dirty="0"/>
              <a:t>Professionals will also change their speech e.g. if they are talking to a child or adult </a:t>
            </a:r>
          </a:p>
        </p:txBody>
      </p:sp>
      <p:pic>
        <p:nvPicPr>
          <p:cNvPr id="4" name="Picture 3"/>
          <p:cNvPicPr>
            <a:picLocks noChangeAspect="1"/>
          </p:cNvPicPr>
          <p:nvPr/>
        </p:nvPicPr>
        <p:blipFill>
          <a:blip r:embed="rId2"/>
          <a:stretch>
            <a:fillRect/>
          </a:stretch>
        </p:blipFill>
        <p:spPr>
          <a:xfrm>
            <a:off x="8239125" y="4797425"/>
            <a:ext cx="3028950" cy="1514475"/>
          </a:xfrm>
          <a:prstGeom prst="rect">
            <a:avLst/>
          </a:prstGeom>
        </p:spPr>
      </p:pic>
    </p:spTree>
    <p:extLst>
      <p:ext uri="{BB962C8B-B14F-4D97-AF65-F5344CB8AC3E}">
        <p14:creationId xmlns:p14="http://schemas.microsoft.com/office/powerpoint/2010/main" val="540691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38100">
            <a:solidFill>
              <a:schemeClr val="accent4">
                <a:lumMod val="50000"/>
              </a:schemeClr>
            </a:solidFill>
          </a:ln>
        </p:spPr>
        <p:txBody>
          <a:bodyPr/>
          <a:lstStyle/>
          <a:p>
            <a:r>
              <a:rPr lang="en-US" dirty="0"/>
              <a:t>In your coursework </a:t>
            </a:r>
            <a:endParaRPr lang="en-GB" dirty="0"/>
          </a:p>
        </p:txBody>
      </p:sp>
      <p:sp>
        <p:nvSpPr>
          <p:cNvPr id="3" name="Content Placeholder 2"/>
          <p:cNvSpPr>
            <a:spLocks noGrp="1"/>
          </p:cNvSpPr>
          <p:nvPr>
            <p:ph idx="1"/>
          </p:nvPr>
        </p:nvSpPr>
        <p:spPr/>
        <p:txBody>
          <a:bodyPr/>
          <a:lstStyle/>
          <a:p>
            <a:pPr marL="0" indent="0">
              <a:buNone/>
            </a:pPr>
            <a:r>
              <a:rPr lang="en-US" dirty="0"/>
              <a:t>You will also need to refer to the skills of: </a:t>
            </a:r>
          </a:p>
          <a:p>
            <a:r>
              <a:rPr lang="en-US" dirty="0"/>
              <a:t>Questioning – asking someone questions to gain more information </a:t>
            </a:r>
          </a:p>
          <a:p>
            <a:r>
              <a:rPr lang="en-US" dirty="0"/>
              <a:t>Clarifying – making sure you understand by asking a question or repeating what you have heard </a:t>
            </a:r>
          </a:p>
          <a:p>
            <a:r>
              <a:rPr lang="en-US" dirty="0"/>
              <a:t>Responding to difficult situations – if you have good communication skills you will find it easier to develop relationships and deal with a difficult situation e.g. arguments between service users. What skills would help with this? </a:t>
            </a:r>
          </a:p>
        </p:txBody>
      </p:sp>
      <p:pic>
        <p:nvPicPr>
          <p:cNvPr id="4" name="Picture 3"/>
          <p:cNvPicPr>
            <a:picLocks noChangeAspect="1"/>
          </p:cNvPicPr>
          <p:nvPr/>
        </p:nvPicPr>
        <p:blipFill>
          <a:blip r:embed="rId2"/>
          <a:stretch>
            <a:fillRect/>
          </a:stretch>
        </p:blipFill>
        <p:spPr>
          <a:xfrm>
            <a:off x="8239125" y="4968113"/>
            <a:ext cx="3028950" cy="1514475"/>
          </a:xfrm>
          <a:prstGeom prst="rect">
            <a:avLst/>
          </a:prstGeom>
        </p:spPr>
      </p:pic>
    </p:spTree>
    <p:extLst>
      <p:ext uri="{BB962C8B-B14F-4D97-AF65-F5344CB8AC3E}">
        <p14:creationId xmlns:p14="http://schemas.microsoft.com/office/powerpoint/2010/main" val="672353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38100">
            <a:solidFill>
              <a:schemeClr val="accent4">
                <a:lumMod val="50000"/>
              </a:schemeClr>
            </a:solidFill>
          </a:ln>
        </p:spPr>
        <p:txBody>
          <a:bodyPr/>
          <a:lstStyle/>
          <a:p>
            <a:r>
              <a:rPr lang="en-US" dirty="0"/>
              <a:t>In your coursework </a:t>
            </a:r>
            <a:endParaRPr lang="en-GB" dirty="0"/>
          </a:p>
        </p:txBody>
      </p:sp>
      <p:sp>
        <p:nvSpPr>
          <p:cNvPr id="3" name="Content Placeholder 2"/>
          <p:cNvSpPr>
            <a:spLocks noGrp="1"/>
          </p:cNvSpPr>
          <p:nvPr>
            <p:ph idx="1"/>
          </p:nvPr>
        </p:nvSpPr>
        <p:spPr/>
        <p:txBody>
          <a:bodyPr/>
          <a:lstStyle/>
          <a:p>
            <a:pPr marL="0" indent="0">
              <a:buNone/>
            </a:pPr>
            <a:r>
              <a:rPr lang="en-US" dirty="0"/>
              <a:t>For each skill you will need to say how it would be beneficial to the case study using the key areas from the next slide </a:t>
            </a:r>
          </a:p>
        </p:txBody>
      </p:sp>
      <p:pic>
        <p:nvPicPr>
          <p:cNvPr id="4" name="Picture 3"/>
          <p:cNvPicPr>
            <a:picLocks noChangeAspect="1"/>
          </p:cNvPicPr>
          <p:nvPr/>
        </p:nvPicPr>
        <p:blipFill>
          <a:blip r:embed="rId2"/>
          <a:stretch>
            <a:fillRect/>
          </a:stretch>
        </p:blipFill>
        <p:spPr>
          <a:xfrm>
            <a:off x="8239125" y="4797425"/>
            <a:ext cx="3028950" cy="1514475"/>
          </a:xfrm>
          <a:prstGeom prst="rect">
            <a:avLst/>
          </a:prstGeom>
        </p:spPr>
      </p:pic>
    </p:spTree>
    <p:extLst>
      <p:ext uri="{BB962C8B-B14F-4D97-AF65-F5344CB8AC3E}">
        <p14:creationId xmlns:p14="http://schemas.microsoft.com/office/powerpoint/2010/main" val="17444252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38100">
            <a:solidFill>
              <a:srgbClr val="92D050"/>
            </a:solidFill>
          </a:ln>
        </p:spPr>
        <p:txBody>
          <a:bodyPr/>
          <a:lstStyle/>
          <a:p>
            <a:r>
              <a:rPr lang="en-GB" dirty="0"/>
              <a:t>Good communication skills</a:t>
            </a:r>
          </a:p>
        </p:txBody>
      </p:sp>
      <p:sp>
        <p:nvSpPr>
          <p:cNvPr id="3" name="Content Placeholder 2"/>
          <p:cNvSpPr>
            <a:spLocks noGrp="1"/>
          </p:cNvSpPr>
          <p:nvPr>
            <p:ph idx="1"/>
          </p:nvPr>
        </p:nvSpPr>
        <p:spPr/>
        <p:txBody>
          <a:bodyPr/>
          <a:lstStyle/>
          <a:p>
            <a:pPr>
              <a:buFont typeface="Wingdings" panose="05000000000000000000" pitchFamily="2" charset="2"/>
              <a:buChar char="Ø"/>
            </a:pPr>
            <a:r>
              <a:rPr lang="en-GB" dirty="0"/>
              <a:t>Develop positive relationships with people using services and their families and friends, so that they can understand and meet their needs</a:t>
            </a:r>
          </a:p>
          <a:p>
            <a:pPr>
              <a:buFont typeface="Wingdings" panose="05000000000000000000" pitchFamily="2" charset="2"/>
              <a:buChar char="Ø"/>
            </a:pPr>
            <a:r>
              <a:rPr lang="en-GB" dirty="0"/>
              <a:t>Develop positive relationships with work colleagues and other professionals </a:t>
            </a:r>
          </a:p>
          <a:p>
            <a:pPr>
              <a:buFont typeface="Wingdings" panose="05000000000000000000" pitchFamily="2" charset="2"/>
              <a:buChar char="Ø"/>
            </a:pPr>
            <a:r>
              <a:rPr lang="en-GB" dirty="0"/>
              <a:t>Share information with people using the services, by providing and receiving information </a:t>
            </a:r>
          </a:p>
          <a:p>
            <a:pPr>
              <a:buFont typeface="Wingdings" panose="05000000000000000000" pitchFamily="2" charset="2"/>
              <a:buChar char="Ø"/>
            </a:pPr>
            <a:r>
              <a:rPr lang="en-GB" dirty="0"/>
              <a:t>Report on the work they do with people </a:t>
            </a:r>
          </a:p>
        </p:txBody>
      </p:sp>
    </p:spTree>
    <p:extLst>
      <p:ext uri="{BB962C8B-B14F-4D97-AF65-F5344CB8AC3E}">
        <p14:creationId xmlns:p14="http://schemas.microsoft.com/office/powerpoint/2010/main" val="3403908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38100">
            <a:solidFill>
              <a:schemeClr val="accent4">
                <a:lumMod val="50000"/>
              </a:schemeClr>
            </a:solidFill>
          </a:ln>
        </p:spPr>
        <p:txBody>
          <a:bodyPr/>
          <a:lstStyle/>
          <a:p>
            <a:r>
              <a:rPr lang="en-GB" dirty="0"/>
              <a:t>Identify skills and personal attributes </a:t>
            </a:r>
          </a:p>
        </p:txBody>
      </p:sp>
      <p:sp>
        <p:nvSpPr>
          <p:cNvPr id="3" name="Content Placeholder 2"/>
          <p:cNvSpPr>
            <a:spLocks noGrp="1"/>
          </p:cNvSpPr>
          <p:nvPr>
            <p:ph idx="1"/>
          </p:nvPr>
        </p:nvSpPr>
        <p:spPr/>
        <p:txBody>
          <a:bodyPr/>
          <a:lstStyle/>
          <a:p>
            <a:pPr marL="0" indent="0">
              <a:buNone/>
            </a:pPr>
            <a:r>
              <a:rPr lang="en-GB" dirty="0"/>
              <a:t>What are observation skills in health and social care? </a:t>
            </a:r>
          </a:p>
          <a:p>
            <a:pPr marL="0" indent="0">
              <a:buNone/>
            </a:pPr>
            <a:endParaRPr lang="en-GB" dirty="0"/>
          </a:p>
          <a:p>
            <a:pPr marL="0" indent="0">
              <a:buNone/>
            </a:pPr>
            <a:r>
              <a:rPr lang="en-GB" dirty="0"/>
              <a:t>What may you need to observe in health and social care?  </a:t>
            </a:r>
          </a:p>
          <a:p>
            <a:pPr marL="0" indent="0">
              <a:buNone/>
            </a:pPr>
            <a:endParaRPr lang="en-GB" dirty="0"/>
          </a:p>
        </p:txBody>
      </p:sp>
      <p:pic>
        <p:nvPicPr>
          <p:cNvPr id="4" name="Picture 3"/>
          <p:cNvPicPr>
            <a:picLocks noChangeAspect="1"/>
          </p:cNvPicPr>
          <p:nvPr/>
        </p:nvPicPr>
        <p:blipFill>
          <a:blip r:embed="rId2"/>
          <a:stretch>
            <a:fillRect/>
          </a:stretch>
        </p:blipFill>
        <p:spPr>
          <a:xfrm>
            <a:off x="9675114" y="3847338"/>
            <a:ext cx="1790700" cy="2552700"/>
          </a:xfrm>
          <a:prstGeom prst="rect">
            <a:avLst/>
          </a:prstGeom>
        </p:spPr>
      </p:pic>
    </p:spTree>
    <p:extLst>
      <p:ext uri="{BB962C8B-B14F-4D97-AF65-F5344CB8AC3E}">
        <p14:creationId xmlns:p14="http://schemas.microsoft.com/office/powerpoint/2010/main" val="23866367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38100">
            <a:solidFill>
              <a:srgbClr val="7030A0"/>
            </a:solidFill>
          </a:ln>
        </p:spPr>
        <p:txBody>
          <a:bodyPr/>
          <a:lstStyle/>
          <a:p>
            <a:r>
              <a:rPr lang="en-GB" dirty="0"/>
              <a:t>Explain skills and personal attributes </a:t>
            </a:r>
          </a:p>
        </p:txBody>
      </p:sp>
      <p:sp>
        <p:nvSpPr>
          <p:cNvPr id="3" name="Content Placeholder 2"/>
          <p:cNvSpPr>
            <a:spLocks noGrp="1"/>
          </p:cNvSpPr>
          <p:nvPr>
            <p:ph idx="1"/>
          </p:nvPr>
        </p:nvSpPr>
        <p:spPr/>
        <p:txBody>
          <a:bodyPr/>
          <a:lstStyle/>
          <a:p>
            <a:pPr marL="0" indent="0">
              <a:buNone/>
            </a:pPr>
            <a:r>
              <a:rPr lang="en-GB" dirty="0"/>
              <a:t>Explain what you would need to observe for </a:t>
            </a:r>
            <a:r>
              <a:rPr lang="en-GB" b="1" dirty="0"/>
              <a:t>two</a:t>
            </a:r>
            <a:r>
              <a:rPr lang="en-GB" dirty="0"/>
              <a:t> of your case studies – use below to apply to your case study </a:t>
            </a:r>
          </a:p>
          <a:p>
            <a:pPr marL="0" indent="0">
              <a:buNone/>
            </a:pPr>
            <a:endParaRPr lang="en-GB" dirty="0"/>
          </a:p>
          <a:p>
            <a:pPr marL="0" indent="0">
              <a:buNone/>
            </a:pPr>
            <a:endParaRPr lang="en-GB" dirty="0"/>
          </a:p>
          <a:p>
            <a:pPr marL="0" indent="0">
              <a:buNone/>
            </a:pPr>
            <a:endParaRPr lang="en-GB" dirty="0"/>
          </a:p>
          <a:p>
            <a:pPr marL="0" indent="0">
              <a:buNone/>
            </a:pPr>
            <a:endParaRPr lang="en-GB" dirty="0"/>
          </a:p>
          <a:p>
            <a:r>
              <a:rPr lang="en-GB" dirty="0"/>
              <a:t>observing changes in an individual’s condition </a:t>
            </a:r>
          </a:p>
          <a:p>
            <a:r>
              <a:rPr lang="en-GB" dirty="0"/>
              <a:t>monitoring children’s or someone's development</a:t>
            </a:r>
          </a:p>
          <a:p>
            <a:endParaRPr lang="en-GB" dirty="0"/>
          </a:p>
          <a:p>
            <a:pPr marL="0" indent="0">
              <a:buNone/>
            </a:pPr>
            <a:endParaRPr lang="en-GB" dirty="0"/>
          </a:p>
        </p:txBody>
      </p:sp>
      <p:pic>
        <p:nvPicPr>
          <p:cNvPr id="4" name="Picture 3"/>
          <p:cNvPicPr>
            <a:picLocks noChangeAspect="1"/>
          </p:cNvPicPr>
          <p:nvPr/>
        </p:nvPicPr>
        <p:blipFill>
          <a:blip r:embed="rId2"/>
          <a:stretch>
            <a:fillRect/>
          </a:stretch>
        </p:blipFill>
        <p:spPr>
          <a:xfrm>
            <a:off x="9448800" y="4355592"/>
            <a:ext cx="2109216" cy="2109216"/>
          </a:xfrm>
          <a:prstGeom prst="rect">
            <a:avLst/>
          </a:prstGeom>
        </p:spPr>
      </p:pic>
      <p:cxnSp>
        <p:nvCxnSpPr>
          <p:cNvPr id="6" name="Straight Arrow Connector 5"/>
          <p:cNvCxnSpPr/>
          <p:nvPr/>
        </p:nvCxnSpPr>
        <p:spPr>
          <a:xfrm flipH="1">
            <a:off x="5997388" y="4208929"/>
            <a:ext cx="1035424" cy="44375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7" name="TextBox 6"/>
          <p:cNvSpPr txBox="1"/>
          <p:nvPr/>
        </p:nvSpPr>
        <p:spPr>
          <a:xfrm>
            <a:off x="7032812" y="3709261"/>
            <a:ext cx="2017059" cy="646331"/>
          </a:xfrm>
          <a:prstGeom prst="rect">
            <a:avLst/>
          </a:prstGeom>
          <a:noFill/>
        </p:spPr>
        <p:txBody>
          <a:bodyPr wrap="square" rtlCol="0">
            <a:spAutoFit/>
          </a:bodyPr>
          <a:lstStyle/>
          <a:p>
            <a:r>
              <a:rPr lang="en-GB" dirty="0"/>
              <a:t>What condition may they have?</a:t>
            </a:r>
          </a:p>
        </p:txBody>
      </p:sp>
      <p:cxnSp>
        <p:nvCxnSpPr>
          <p:cNvPr id="8" name="Straight Arrow Connector 7"/>
          <p:cNvCxnSpPr/>
          <p:nvPr/>
        </p:nvCxnSpPr>
        <p:spPr>
          <a:xfrm flipH="1" flipV="1">
            <a:off x="5679141" y="5663593"/>
            <a:ext cx="990600" cy="43541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6669741" y="5712922"/>
            <a:ext cx="2017059" cy="923330"/>
          </a:xfrm>
          <a:prstGeom prst="rect">
            <a:avLst/>
          </a:prstGeom>
          <a:noFill/>
        </p:spPr>
        <p:txBody>
          <a:bodyPr wrap="square" rtlCol="0">
            <a:spAutoFit/>
          </a:bodyPr>
          <a:lstStyle/>
          <a:p>
            <a:r>
              <a:rPr lang="en-GB" dirty="0"/>
              <a:t>What parts of their development might you look at PIES?</a:t>
            </a:r>
          </a:p>
        </p:txBody>
      </p:sp>
    </p:spTree>
    <p:extLst>
      <p:ext uri="{BB962C8B-B14F-4D97-AF65-F5344CB8AC3E}">
        <p14:creationId xmlns:p14="http://schemas.microsoft.com/office/powerpoint/2010/main" val="2845785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38100">
            <a:solidFill>
              <a:srgbClr val="00B0F0"/>
            </a:solidFill>
          </a:ln>
        </p:spPr>
        <p:txBody>
          <a:bodyPr/>
          <a:lstStyle/>
          <a:p>
            <a:r>
              <a:rPr lang="en-GB" dirty="0"/>
              <a:t>Learning aims </a:t>
            </a:r>
          </a:p>
        </p:txBody>
      </p:sp>
      <p:sp>
        <p:nvSpPr>
          <p:cNvPr id="3" name="Content Placeholder 2"/>
          <p:cNvSpPr>
            <a:spLocks noGrp="1"/>
          </p:cNvSpPr>
          <p:nvPr>
            <p:ph idx="1"/>
          </p:nvPr>
        </p:nvSpPr>
        <p:spPr/>
        <p:txBody>
          <a:bodyPr/>
          <a:lstStyle/>
          <a:p>
            <a:r>
              <a:rPr lang="en-GB" dirty="0"/>
              <a:t>To </a:t>
            </a:r>
            <a:r>
              <a:rPr lang="en-GB" dirty="0">
                <a:solidFill>
                  <a:schemeClr val="accent4">
                    <a:lumMod val="75000"/>
                  </a:schemeClr>
                </a:solidFill>
              </a:rPr>
              <a:t>identify </a:t>
            </a:r>
            <a:r>
              <a:rPr lang="en-GB" dirty="0"/>
              <a:t>the skills and personal attributes necessary for professionals </a:t>
            </a:r>
          </a:p>
          <a:p>
            <a:r>
              <a:rPr lang="en-GB" dirty="0"/>
              <a:t>To </a:t>
            </a:r>
            <a:r>
              <a:rPr lang="en-GB" dirty="0">
                <a:solidFill>
                  <a:srgbClr val="7030A0"/>
                </a:solidFill>
              </a:rPr>
              <a:t>explain</a:t>
            </a:r>
            <a:r>
              <a:rPr lang="en-GB" dirty="0"/>
              <a:t> the skills and personal attributes necessary for professionals </a:t>
            </a:r>
          </a:p>
          <a:p>
            <a:r>
              <a:rPr lang="en-GB" dirty="0"/>
              <a:t>To </a:t>
            </a:r>
            <a:r>
              <a:rPr lang="en-GB" dirty="0">
                <a:solidFill>
                  <a:srgbClr val="92D050"/>
                </a:solidFill>
              </a:rPr>
              <a:t>assess</a:t>
            </a:r>
            <a:r>
              <a:rPr lang="en-GB" dirty="0"/>
              <a:t> the importance of having these skills and personal attributes necessary for professionals </a:t>
            </a:r>
          </a:p>
          <a:p>
            <a:endParaRPr lang="en-GB" dirty="0"/>
          </a:p>
        </p:txBody>
      </p:sp>
    </p:spTree>
    <p:extLst>
      <p:ext uri="{BB962C8B-B14F-4D97-AF65-F5344CB8AC3E}">
        <p14:creationId xmlns:p14="http://schemas.microsoft.com/office/powerpoint/2010/main" val="14931131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B887E9"/>
            </a:solidFill>
          </a:ln>
        </p:spPr>
        <p:txBody>
          <a:bodyPr/>
          <a:lstStyle/>
          <a:p>
            <a:r>
              <a:rPr lang="en-GB" dirty="0"/>
              <a:t>Observing changes in an individual’s condition </a:t>
            </a:r>
            <a:br>
              <a:rPr lang="en-GB" dirty="0"/>
            </a:br>
            <a:endParaRPr lang="en-GB" dirty="0"/>
          </a:p>
        </p:txBody>
      </p:sp>
      <p:sp>
        <p:nvSpPr>
          <p:cNvPr id="3" name="Content Placeholder 2"/>
          <p:cNvSpPr>
            <a:spLocks noGrp="1"/>
          </p:cNvSpPr>
          <p:nvPr>
            <p:ph idx="1"/>
          </p:nvPr>
        </p:nvSpPr>
        <p:spPr/>
        <p:txBody>
          <a:bodyPr/>
          <a:lstStyle/>
          <a:p>
            <a:r>
              <a:rPr lang="en-US" dirty="0"/>
              <a:t>Professionals may observe physical changes e.g. heart rate </a:t>
            </a:r>
            <a:r>
              <a:rPr lang="en-GB" dirty="0"/>
              <a:t>this is a measurable observation </a:t>
            </a:r>
          </a:p>
          <a:p>
            <a:r>
              <a:rPr lang="en-US" dirty="0"/>
              <a:t>Sometimes  a professional may just observe a  change that is not measureable e.g. change in mood </a:t>
            </a:r>
          </a:p>
        </p:txBody>
      </p:sp>
    </p:spTree>
    <p:extLst>
      <p:ext uri="{BB962C8B-B14F-4D97-AF65-F5344CB8AC3E}">
        <p14:creationId xmlns:p14="http://schemas.microsoft.com/office/powerpoint/2010/main" val="16005410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B887E9"/>
            </a:solidFill>
          </a:ln>
        </p:spPr>
        <p:txBody>
          <a:bodyPr/>
          <a:lstStyle/>
          <a:p>
            <a:r>
              <a:rPr lang="en-GB" dirty="0"/>
              <a:t>Monitoring children’s or someone's development</a:t>
            </a:r>
          </a:p>
        </p:txBody>
      </p:sp>
      <p:sp>
        <p:nvSpPr>
          <p:cNvPr id="3" name="Content Placeholder 2"/>
          <p:cNvSpPr>
            <a:spLocks noGrp="1"/>
          </p:cNvSpPr>
          <p:nvPr>
            <p:ph idx="1"/>
          </p:nvPr>
        </p:nvSpPr>
        <p:spPr/>
        <p:txBody>
          <a:bodyPr/>
          <a:lstStyle/>
          <a:p>
            <a:r>
              <a:rPr lang="en-US" dirty="0"/>
              <a:t>Children </a:t>
            </a:r>
          </a:p>
          <a:p>
            <a:pPr lvl="1"/>
            <a:r>
              <a:rPr lang="en-US" dirty="0"/>
              <a:t>It is important to watch children closely in how they change over time </a:t>
            </a:r>
          </a:p>
          <a:p>
            <a:pPr lvl="1"/>
            <a:r>
              <a:rPr lang="en-US" dirty="0"/>
              <a:t>This can be both physical conditions and learning disabilities </a:t>
            </a:r>
          </a:p>
          <a:p>
            <a:pPr lvl="1"/>
            <a:endParaRPr lang="en-US" dirty="0"/>
          </a:p>
          <a:p>
            <a:r>
              <a:rPr lang="en-US" dirty="0"/>
              <a:t>How could we apply this to adults?</a:t>
            </a:r>
          </a:p>
          <a:p>
            <a:endParaRPr lang="en-US" dirty="0"/>
          </a:p>
          <a:p>
            <a:r>
              <a:rPr lang="en-US" dirty="0"/>
              <a:t>Professionals can use observation skills to consider risk of abuse, hygiene issues in adults </a:t>
            </a:r>
          </a:p>
        </p:txBody>
      </p:sp>
    </p:spTree>
    <p:extLst>
      <p:ext uri="{BB962C8B-B14F-4D97-AF65-F5344CB8AC3E}">
        <p14:creationId xmlns:p14="http://schemas.microsoft.com/office/powerpoint/2010/main" val="52806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38100">
            <a:solidFill>
              <a:srgbClr val="92D050"/>
            </a:solidFill>
          </a:ln>
        </p:spPr>
        <p:txBody>
          <a:bodyPr/>
          <a:lstStyle/>
          <a:p>
            <a:r>
              <a:rPr lang="en-GB" dirty="0"/>
              <a:t>Why should we observe individuals? </a:t>
            </a:r>
          </a:p>
        </p:txBody>
      </p:sp>
      <p:sp>
        <p:nvSpPr>
          <p:cNvPr id="3" name="Content Placeholder 2"/>
          <p:cNvSpPr>
            <a:spLocks noGrp="1"/>
          </p:cNvSpPr>
          <p:nvPr>
            <p:ph idx="1"/>
          </p:nvPr>
        </p:nvSpPr>
        <p:spPr/>
        <p:txBody>
          <a:bodyPr/>
          <a:lstStyle/>
          <a:p>
            <a:r>
              <a:rPr lang="en-GB" dirty="0"/>
              <a:t>What would happen if you did not do what you have written about observation skills? </a:t>
            </a:r>
          </a:p>
          <a:p>
            <a:endParaRPr lang="en-GB" dirty="0"/>
          </a:p>
          <a:p>
            <a:r>
              <a:rPr lang="en-GB" dirty="0"/>
              <a:t>How does it benefit service users by having observation skills? </a:t>
            </a:r>
          </a:p>
        </p:txBody>
      </p:sp>
    </p:spTree>
    <p:extLst>
      <p:ext uri="{BB962C8B-B14F-4D97-AF65-F5344CB8AC3E}">
        <p14:creationId xmlns:p14="http://schemas.microsoft.com/office/powerpoint/2010/main" val="8539761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38100">
            <a:solidFill>
              <a:srgbClr val="92D050"/>
            </a:solidFill>
          </a:ln>
        </p:spPr>
        <p:txBody>
          <a:bodyPr/>
          <a:lstStyle/>
          <a:p>
            <a:r>
              <a:rPr lang="en-GB" dirty="0"/>
              <a:t>Why is it vital to have good communication skills? </a:t>
            </a:r>
          </a:p>
        </p:txBody>
      </p:sp>
      <p:sp>
        <p:nvSpPr>
          <p:cNvPr id="3" name="Content Placeholder 2"/>
          <p:cNvSpPr>
            <a:spLocks noGrp="1"/>
          </p:cNvSpPr>
          <p:nvPr>
            <p:ph idx="1"/>
          </p:nvPr>
        </p:nvSpPr>
        <p:spPr/>
        <p:txBody>
          <a:bodyPr>
            <a:normAutofit lnSpcReduction="10000"/>
          </a:bodyPr>
          <a:lstStyle/>
          <a:p>
            <a:r>
              <a:rPr lang="en-GB" dirty="0"/>
              <a:t>Good communication skills are vital for people working in health and social care because….</a:t>
            </a:r>
          </a:p>
          <a:p>
            <a:endParaRPr lang="en-GB" dirty="0"/>
          </a:p>
          <a:p>
            <a:r>
              <a:rPr lang="en-GB" dirty="0"/>
              <a:t>Write three points down that will finish the sentence </a:t>
            </a:r>
          </a:p>
          <a:p>
            <a:r>
              <a:rPr lang="en-GB" dirty="0"/>
              <a:t>Swap your work – what can you add to your peers work – use a green pen </a:t>
            </a:r>
          </a:p>
          <a:p>
            <a:endParaRPr lang="en-GB" dirty="0"/>
          </a:p>
          <a:p>
            <a:r>
              <a:rPr lang="en-GB" dirty="0"/>
              <a:t>Look at the sheet what else can you add to your notes – use green pen </a:t>
            </a:r>
          </a:p>
          <a:p>
            <a:pPr marL="0" indent="0">
              <a:buNone/>
            </a:pPr>
            <a:r>
              <a:rPr lang="en-GB" dirty="0"/>
              <a:t> </a:t>
            </a:r>
          </a:p>
        </p:txBody>
      </p:sp>
    </p:spTree>
    <p:extLst>
      <p:ext uri="{BB962C8B-B14F-4D97-AF65-F5344CB8AC3E}">
        <p14:creationId xmlns:p14="http://schemas.microsoft.com/office/powerpoint/2010/main" val="30296214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38100">
            <a:solidFill>
              <a:srgbClr val="00B0F0"/>
            </a:solidFill>
          </a:ln>
        </p:spPr>
        <p:txBody>
          <a:bodyPr/>
          <a:lstStyle/>
          <a:p>
            <a:r>
              <a:rPr lang="en-GB" dirty="0"/>
              <a:t>Applying to your case studies </a:t>
            </a:r>
          </a:p>
        </p:txBody>
      </p:sp>
      <p:sp>
        <p:nvSpPr>
          <p:cNvPr id="3" name="Content Placeholder 2"/>
          <p:cNvSpPr>
            <a:spLocks noGrp="1"/>
          </p:cNvSpPr>
          <p:nvPr>
            <p:ph idx="1"/>
          </p:nvPr>
        </p:nvSpPr>
        <p:spPr/>
        <p:txBody>
          <a:bodyPr/>
          <a:lstStyle/>
          <a:p>
            <a:r>
              <a:rPr lang="en-GB" dirty="0"/>
              <a:t>You all have a sheet to write up your work </a:t>
            </a:r>
          </a:p>
          <a:p>
            <a:endParaRPr lang="en-GB" dirty="0"/>
          </a:p>
          <a:p>
            <a:r>
              <a:rPr lang="en-GB" dirty="0"/>
              <a:t>This will help your structure for your assignment </a:t>
            </a:r>
          </a:p>
          <a:p>
            <a:endParaRPr lang="en-GB" dirty="0"/>
          </a:p>
          <a:p>
            <a:r>
              <a:rPr lang="en-GB" dirty="0"/>
              <a:t>It has all the skills we have covered so far for you to write about. </a:t>
            </a:r>
          </a:p>
          <a:p>
            <a:pPr lvl="1"/>
            <a:r>
              <a:rPr lang="en-GB" dirty="0"/>
              <a:t>How you can apply this to one for your case studies – make sure you refer to the two throughout </a:t>
            </a:r>
          </a:p>
        </p:txBody>
      </p:sp>
    </p:spTree>
    <p:extLst>
      <p:ext uri="{BB962C8B-B14F-4D97-AF65-F5344CB8AC3E}">
        <p14:creationId xmlns:p14="http://schemas.microsoft.com/office/powerpoint/2010/main" val="9189564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38100">
            <a:solidFill>
              <a:srgbClr val="00B0F0"/>
            </a:solidFill>
          </a:ln>
        </p:spPr>
        <p:txBody>
          <a:bodyPr/>
          <a:lstStyle/>
          <a:p>
            <a:r>
              <a:rPr lang="en-GB" dirty="0"/>
              <a:t>Learning aims </a:t>
            </a:r>
          </a:p>
        </p:txBody>
      </p:sp>
      <p:sp>
        <p:nvSpPr>
          <p:cNvPr id="3" name="Content Placeholder 2"/>
          <p:cNvSpPr>
            <a:spLocks noGrp="1"/>
          </p:cNvSpPr>
          <p:nvPr>
            <p:ph idx="1"/>
          </p:nvPr>
        </p:nvSpPr>
        <p:spPr/>
        <p:txBody>
          <a:bodyPr/>
          <a:lstStyle/>
          <a:p>
            <a:r>
              <a:rPr lang="en-GB" dirty="0"/>
              <a:t>To </a:t>
            </a:r>
            <a:r>
              <a:rPr lang="en-GB" dirty="0">
                <a:solidFill>
                  <a:schemeClr val="accent4">
                    <a:lumMod val="50000"/>
                  </a:schemeClr>
                </a:solidFill>
              </a:rPr>
              <a:t>identify</a:t>
            </a:r>
            <a:r>
              <a:rPr lang="en-GB" dirty="0"/>
              <a:t> the 6 C’s </a:t>
            </a:r>
          </a:p>
          <a:p>
            <a:r>
              <a:rPr lang="en-GB" dirty="0"/>
              <a:t>To be able to </a:t>
            </a:r>
            <a:r>
              <a:rPr lang="en-GB" dirty="0">
                <a:solidFill>
                  <a:srgbClr val="7030A0"/>
                </a:solidFill>
              </a:rPr>
              <a:t>explain</a:t>
            </a:r>
            <a:r>
              <a:rPr lang="en-GB" dirty="0"/>
              <a:t> the 6 C’s and give examples of using them </a:t>
            </a:r>
          </a:p>
          <a:p>
            <a:r>
              <a:rPr lang="en-GB" dirty="0"/>
              <a:t>To be able to </a:t>
            </a:r>
            <a:r>
              <a:rPr lang="en-GB" dirty="0">
                <a:solidFill>
                  <a:srgbClr val="00B050"/>
                </a:solidFill>
              </a:rPr>
              <a:t>assess</a:t>
            </a:r>
            <a:r>
              <a:rPr lang="en-GB" dirty="0"/>
              <a:t> the importance of the 6 C’s in Health and Social Care </a:t>
            </a:r>
          </a:p>
        </p:txBody>
      </p:sp>
    </p:spTree>
    <p:extLst>
      <p:ext uri="{BB962C8B-B14F-4D97-AF65-F5344CB8AC3E}">
        <p14:creationId xmlns:p14="http://schemas.microsoft.com/office/powerpoint/2010/main" val="61463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38100">
            <a:solidFill>
              <a:schemeClr val="accent4">
                <a:lumMod val="75000"/>
              </a:schemeClr>
            </a:solidFill>
          </a:ln>
        </p:spPr>
        <p:txBody>
          <a:bodyPr/>
          <a:lstStyle/>
          <a:p>
            <a:r>
              <a:rPr lang="en-GB" dirty="0"/>
              <a:t>Identify the 6 C’s </a:t>
            </a:r>
          </a:p>
        </p:txBody>
      </p:sp>
      <p:sp>
        <p:nvSpPr>
          <p:cNvPr id="3" name="Content Placeholder 2"/>
          <p:cNvSpPr>
            <a:spLocks noGrp="1"/>
          </p:cNvSpPr>
          <p:nvPr>
            <p:ph idx="1"/>
          </p:nvPr>
        </p:nvSpPr>
        <p:spPr/>
        <p:txBody>
          <a:bodyPr>
            <a:normAutofit lnSpcReduction="10000"/>
          </a:bodyPr>
          <a:lstStyle/>
          <a:p>
            <a:r>
              <a:rPr lang="en-GB" dirty="0"/>
              <a:t>Can you think of 6 words beginning with C that might tell us how to work in health and social care?</a:t>
            </a:r>
          </a:p>
          <a:p>
            <a:endParaRPr lang="en-GB" dirty="0"/>
          </a:p>
          <a:p>
            <a:r>
              <a:rPr lang="en-GB" dirty="0"/>
              <a:t>Compassion</a:t>
            </a:r>
          </a:p>
          <a:p>
            <a:r>
              <a:rPr lang="en-GB" dirty="0"/>
              <a:t>Care </a:t>
            </a:r>
          </a:p>
          <a:p>
            <a:r>
              <a:rPr lang="en-GB" dirty="0"/>
              <a:t>Competence </a:t>
            </a:r>
          </a:p>
          <a:p>
            <a:r>
              <a:rPr lang="en-GB" dirty="0"/>
              <a:t>Communication</a:t>
            </a:r>
          </a:p>
          <a:p>
            <a:r>
              <a:rPr lang="en-GB" dirty="0"/>
              <a:t>Courage </a:t>
            </a:r>
          </a:p>
          <a:p>
            <a:r>
              <a:rPr lang="en-GB" dirty="0"/>
              <a:t>Commitment</a:t>
            </a:r>
          </a:p>
        </p:txBody>
      </p:sp>
      <p:pic>
        <p:nvPicPr>
          <p:cNvPr id="4" name="Picture 3"/>
          <p:cNvPicPr>
            <a:picLocks noChangeAspect="1"/>
          </p:cNvPicPr>
          <p:nvPr/>
        </p:nvPicPr>
        <p:blipFill>
          <a:blip r:embed="rId3"/>
          <a:stretch>
            <a:fillRect/>
          </a:stretch>
        </p:blipFill>
        <p:spPr>
          <a:xfrm>
            <a:off x="7370064" y="1614488"/>
            <a:ext cx="4572000" cy="4562475"/>
          </a:xfrm>
          <a:prstGeom prst="rect">
            <a:avLst/>
          </a:prstGeom>
        </p:spPr>
      </p:pic>
    </p:spTree>
    <p:extLst>
      <p:ext uri="{BB962C8B-B14F-4D97-AF65-F5344CB8AC3E}">
        <p14:creationId xmlns:p14="http://schemas.microsoft.com/office/powerpoint/2010/main" val="3855422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8960" y="448427"/>
            <a:ext cx="6370320" cy="6354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34620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38100">
            <a:solidFill>
              <a:srgbClr val="7030A0"/>
            </a:solidFill>
          </a:ln>
        </p:spPr>
        <p:txBody>
          <a:bodyPr/>
          <a:lstStyle/>
          <a:p>
            <a:r>
              <a:rPr lang="en-GB" dirty="0"/>
              <a:t>Explain the 6 C’s</a:t>
            </a:r>
          </a:p>
        </p:txBody>
      </p:sp>
      <p:sp>
        <p:nvSpPr>
          <p:cNvPr id="3" name="Content Placeholder 2"/>
          <p:cNvSpPr>
            <a:spLocks noGrp="1"/>
          </p:cNvSpPr>
          <p:nvPr>
            <p:ph idx="1"/>
          </p:nvPr>
        </p:nvSpPr>
        <p:spPr>
          <a:xfrm>
            <a:off x="838200" y="1825624"/>
            <a:ext cx="4038600" cy="4465447"/>
          </a:xfrm>
        </p:spPr>
        <p:txBody>
          <a:bodyPr>
            <a:normAutofit fontScale="92500" lnSpcReduction="20000"/>
          </a:bodyPr>
          <a:lstStyle/>
          <a:p>
            <a:r>
              <a:rPr lang="en-GB" dirty="0"/>
              <a:t>Compassion</a:t>
            </a:r>
          </a:p>
          <a:p>
            <a:pPr marL="0" indent="0">
              <a:buNone/>
            </a:pPr>
            <a:endParaRPr lang="en-GB" dirty="0"/>
          </a:p>
          <a:p>
            <a:r>
              <a:rPr lang="en-GB" dirty="0"/>
              <a:t>Care </a:t>
            </a:r>
          </a:p>
          <a:p>
            <a:endParaRPr lang="en-GB" dirty="0"/>
          </a:p>
          <a:p>
            <a:r>
              <a:rPr lang="en-GB" dirty="0"/>
              <a:t>Competence </a:t>
            </a:r>
          </a:p>
          <a:p>
            <a:pPr marL="0" indent="0">
              <a:buNone/>
            </a:pPr>
            <a:endParaRPr lang="en-GB" dirty="0"/>
          </a:p>
          <a:p>
            <a:r>
              <a:rPr lang="en-GB" dirty="0"/>
              <a:t>Communication</a:t>
            </a:r>
          </a:p>
          <a:p>
            <a:pPr marL="0" indent="0">
              <a:buNone/>
            </a:pPr>
            <a:endParaRPr lang="en-GB" dirty="0"/>
          </a:p>
          <a:p>
            <a:r>
              <a:rPr lang="en-GB" dirty="0"/>
              <a:t>Courage </a:t>
            </a:r>
          </a:p>
          <a:p>
            <a:pPr marL="0" indent="0">
              <a:buNone/>
            </a:pPr>
            <a:endParaRPr lang="en-GB" dirty="0"/>
          </a:p>
          <a:p>
            <a:r>
              <a:rPr lang="en-GB" dirty="0"/>
              <a:t>Commitment</a:t>
            </a:r>
          </a:p>
          <a:p>
            <a:pPr marL="0" indent="0">
              <a:buNone/>
            </a:pPr>
            <a:endParaRPr lang="en-GB" dirty="0"/>
          </a:p>
        </p:txBody>
      </p:sp>
      <p:sp>
        <p:nvSpPr>
          <p:cNvPr id="4" name="TextBox 3"/>
          <p:cNvSpPr txBox="1"/>
          <p:nvPr/>
        </p:nvSpPr>
        <p:spPr>
          <a:xfrm>
            <a:off x="5071872" y="1975104"/>
            <a:ext cx="5705856" cy="1754326"/>
          </a:xfrm>
          <a:prstGeom prst="rect">
            <a:avLst/>
          </a:prstGeom>
          <a:noFill/>
        </p:spPr>
        <p:txBody>
          <a:bodyPr wrap="square" rtlCol="0">
            <a:spAutoFit/>
          </a:bodyPr>
          <a:lstStyle/>
          <a:p>
            <a:r>
              <a:rPr lang="en-GB" dirty="0"/>
              <a:t>What do they mean? </a:t>
            </a:r>
          </a:p>
          <a:p>
            <a:endParaRPr lang="en-GB" dirty="0"/>
          </a:p>
          <a:p>
            <a:r>
              <a:rPr lang="en-GB" dirty="0"/>
              <a:t>Can you explain how you would use them? </a:t>
            </a:r>
          </a:p>
          <a:p>
            <a:endParaRPr lang="en-GB" dirty="0"/>
          </a:p>
          <a:p>
            <a:endParaRPr lang="en-GB" dirty="0"/>
          </a:p>
          <a:p>
            <a:endParaRPr lang="en-GB" dirty="0"/>
          </a:p>
        </p:txBody>
      </p:sp>
    </p:spTree>
    <p:extLst>
      <p:ext uri="{BB962C8B-B14F-4D97-AF65-F5344CB8AC3E}">
        <p14:creationId xmlns:p14="http://schemas.microsoft.com/office/powerpoint/2010/main" val="10762908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38100">
            <a:solidFill>
              <a:srgbClr val="7030A0"/>
            </a:solidFill>
          </a:ln>
        </p:spPr>
        <p:txBody>
          <a:bodyPr/>
          <a:lstStyle/>
          <a:p>
            <a:r>
              <a:rPr lang="en-GB" dirty="0"/>
              <a:t>6 C’s</a:t>
            </a:r>
          </a:p>
        </p:txBody>
      </p:sp>
      <p:sp>
        <p:nvSpPr>
          <p:cNvPr id="3" name="Content Placeholder 2"/>
          <p:cNvSpPr>
            <a:spLocks noGrp="1"/>
          </p:cNvSpPr>
          <p:nvPr>
            <p:ph idx="1"/>
          </p:nvPr>
        </p:nvSpPr>
        <p:spPr>
          <a:xfrm>
            <a:off x="838200" y="1825625"/>
            <a:ext cx="10515600" cy="4331336"/>
          </a:xfrm>
        </p:spPr>
        <p:txBody>
          <a:bodyPr>
            <a:normAutofit/>
          </a:bodyPr>
          <a:lstStyle/>
          <a:p>
            <a:pPr marL="0" indent="0">
              <a:buNone/>
            </a:pPr>
            <a:r>
              <a:rPr lang="en-US" dirty="0"/>
              <a:t>‘Compassion in practice’ is  a national strategy </a:t>
            </a:r>
          </a:p>
          <a:p>
            <a:pPr marL="0" indent="0">
              <a:buNone/>
            </a:pPr>
            <a:r>
              <a:rPr lang="en-US" dirty="0"/>
              <a:t>Launched in Dec 2012 </a:t>
            </a:r>
          </a:p>
          <a:p>
            <a:pPr marL="0" indent="0">
              <a:buNone/>
            </a:pPr>
            <a:r>
              <a:rPr lang="en-US" dirty="0"/>
              <a:t>This was as a result of winterbourne view and mid Staffordshire hospital investigations – we will watch a clip now </a:t>
            </a:r>
          </a:p>
          <a:p>
            <a:pPr marL="0" indent="0">
              <a:buNone/>
            </a:pPr>
            <a:r>
              <a:rPr lang="en-US" dirty="0"/>
              <a:t>After this the 6C’s started to be put in place </a:t>
            </a:r>
            <a:endParaRPr lang="en-GB" dirty="0"/>
          </a:p>
        </p:txBody>
      </p:sp>
    </p:spTree>
    <p:extLst>
      <p:ext uri="{BB962C8B-B14F-4D97-AF65-F5344CB8AC3E}">
        <p14:creationId xmlns:p14="http://schemas.microsoft.com/office/powerpoint/2010/main" val="1047696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38100">
            <a:solidFill>
              <a:srgbClr val="7030A0"/>
            </a:solidFill>
          </a:ln>
        </p:spPr>
        <p:txBody>
          <a:bodyPr/>
          <a:lstStyle/>
          <a:p>
            <a:r>
              <a:rPr lang="en-GB" dirty="0"/>
              <a:t>Assessment criteria </a:t>
            </a:r>
          </a:p>
        </p:txBody>
      </p:sp>
      <p:sp>
        <p:nvSpPr>
          <p:cNvPr id="3" name="Content Placeholder 2"/>
          <p:cNvSpPr>
            <a:spLocks noGrp="1"/>
          </p:cNvSpPr>
          <p:nvPr>
            <p:ph idx="1"/>
          </p:nvPr>
        </p:nvSpPr>
        <p:spPr/>
        <p:txBody>
          <a:bodyPr/>
          <a:lstStyle/>
          <a:p>
            <a:r>
              <a:rPr lang="en-GB" dirty="0"/>
              <a:t>Today we are working - </a:t>
            </a:r>
            <a:r>
              <a:rPr lang="en-GB" b="1" dirty="0"/>
              <a:t>P2 – Explain the skills and personal attributes necessary for professionals who care for individuals with different needs </a:t>
            </a:r>
          </a:p>
          <a:p>
            <a:pPr marL="0" indent="0">
              <a:buNone/>
            </a:pPr>
            <a:endParaRPr lang="en-GB" dirty="0"/>
          </a:p>
        </p:txBody>
      </p:sp>
      <p:pic>
        <p:nvPicPr>
          <p:cNvPr id="7" name="Picture 6"/>
          <p:cNvPicPr>
            <a:picLocks noChangeAspect="1"/>
          </p:cNvPicPr>
          <p:nvPr/>
        </p:nvPicPr>
        <p:blipFill>
          <a:blip r:embed="rId2"/>
          <a:stretch>
            <a:fillRect/>
          </a:stretch>
        </p:blipFill>
        <p:spPr>
          <a:xfrm>
            <a:off x="9165571" y="4699635"/>
            <a:ext cx="2466975" cy="1847850"/>
          </a:xfrm>
          <a:prstGeom prst="rect">
            <a:avLst/>
          </a:prstGeom>
        </p:spPr>
      </p:pic>
    </p:spTree>
    <p:extLst>
      <p:ext uri="{BB962C8B-B14F-4D97-AF65-F5344CB8AC3E}">
        <p14:creationId xmlns:p14="http://schemas.microsoft.com/office/powerpoint/2010/main" val="10695080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11480"/>
            <a:ext cx="10210800" cy="1051560"/>
          </a:xfrm>
          <a:ln w="38100">
            <a:solidFill>
              <a:schemeClr val="accent1"/>
            </a:solidFill>
          </a:ln>
        </p:spPr>
        <p:txBody>
          <a:bodyPr/>
          <a:lstStyle/>
          <a:p>
            <a:r>
              <a:rPr lang="en-GB" dirty="0"/>
              <a:t>P2 </a:t>
            </a:r>
          </a:p>
        </p:txBody>
      </p:sp>
      <p:sp>
        <p:nvSpPr>
          <p:cNvPr id="4" name="TextBox 3"/>
          <p:cNvSpPr txBox="1"/>
          <p:nvPr/>
        </p:nvSpPr>
        <p:spPr>
          <a:xfrm>
            <a:off x="838200" y="1807211"/>
            <a:ext cx="10180320" cy="3108543"/>
          </a:xfrm>
          <a:prstGeom prst="rect">
            <a:avLst/>
          </a:prstGeom>
          <a:noFill/>
        </p:spPr>
        <p:txBody>
          <a:bodyPr wrap="square" rtlCol="0">
            <a:spAutoFit/>
          </a:bodyPr>
          <a:lstStyle/>
          <a:p>
            <a:r>
              <a:rPr lang="en-GB" sz="3200" dirty="0"/>
              <a:t>Explain the 6 C’s</a:t>
            </a:r>
          </a:p>
          <a:p>
            <a:r>
              <a:rPr lang="en-GB" sz="3200" dirty="0"/>
              <a:t>How they are used generally </a:t>
            </a:r>
          </a:p>
          <a:p>
            <a:endParaRPr lang="en-GB" sz="3200" dirty="0"/>
          </a:p>
          <a:p>
            <a:r>
              <a:rPr lang="en-GB" sz="3200" dirty="0"/>
              <a:t>Apply to your case studies – two of the C’s to each case study</a:t>
            </a:r>
          </a:p>
          <a:p>
            <a:endParaRPr lang="en-GB" dirty="0"/>
          </a:p>
          <a:p>
            <a:endParaRPr lang="en-GB" dirty="0"/>
          </a:p>
        </p:txBody>
      </p:sp>
    </p:spTree>
    <p:extLst>
      <p:ext uri="{BB962C8B-B14F-4D97-AF65-F5344CB8AC3E}">
        <p14:creationId xmlns:p14="http://schemas.microsoft.com/office/powerpoint/2010/main" val="33250594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38100">
            <a:solidFill>
              <a:srgbClr val="00B0F0"/>
            </a:solidFill>
          </a:ln>
        </p:spPr>
        <p:txBody>
          <a:bodyPr/>
          <a:lstStyle/>
          <a:p>
            <a:r>
              <a:rPr lang="en-GB" dirty="0"/>
              <a:t>Learning aims </a:t>
            </a:r>
          </a:p>
        </p:txBody>
      </p:sp>
      <p:sp>
        <p:nvSpPr>
          <p:cNvPr id="3" name="Content Placeholder 2"/>
          <p:cNvSpPr>
            <a:spLocks noGrp="1"/>
          </p:cNvSpPr>
          <p:nvPr>
            <p:ph idx="1"/>
          </p:nvPr>
        </p:nvSpPr>
        <p:spPr/>
        <p:txBody>
          <a:bodyPr/>
          <a:lstStyle/>
          <a:p>
            <a:r>
              <a:rPr lang="en-GB" dirty="0"/>
              <a:t>To </a:t>
            </a:r>
            <a:r>
              <a:rPr lang="en-GB" dirty="0">
                <a:solidFill>
                  <a:srgbClr val="0070C0"/>
                </a:solidFill>
              </a:rPr>
              <a:t>identify</a:t>
            </a:r>
            <a:r>
              <a:rPr lang="en-GB" dirty="0"/>
              <a:t> the methods used to develop relationships with individuals </a:t>
            </a:r>
          </a:p>
          <a:p>
            <a:r>
              <a:rPr lang="en-GB" dirty="0"/>
              <a:t>To </a:t>
            </a:r>
            <a:r>
              <a:rPr lang="en-GB" dirty="0">
                <a:solidFill>
                  <a:schemeClr val="accent6"/>
                </a:solidFill>
              </a:rPr>
              <a:t>explain</a:t>
            </a:r>
            <a:r>
              <a:rPr lang="en-GB" dirty="0"/>
              <a:t> the methods used to develop relationships with individuals </a:t>
            </a:r>
          </a:p>
          <a:p>
            <a:r>
              <a:rPr lang="en-GB" dirty="0"/>
              <a:t>To </a:t>
            </a:r>
            <a:r>
              <a:rPr lang="en-GB" dirty="0">
                <a:solidFill>
                  <a:srgbClr val="7030A0"/>
                </a:solidFill>
              </a:rPr>
              <a:t>assess </a:t>
            </a:r>
            <a:r>
              <a:rPr lang="en-GB" dirty="0"/>
              <a:t>the methods used to develop relationships with individuals </a:t>
            </a:r>
          </a:p>
        </p:txBody>
      </p:sp>
    </p:spTree>
    <p:extLst>
      <p:ext uri="{BB962C8B-B14F-4D97-AF65-F5344CB8AC3E}">
        <p14:creationId xmlns:p14="http://schemas.microsoft.com/office/powerpoint/2010/main" val="18881325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38100">
            <a:solidFill>
              <a:srgbClr val="0070C0"/>
            </a:solidFill>
          </a:ln>
        </p:spPr>
        <p:txBody>
          <a:bodyPr/>
          <a:lstStyle/>
          <a:p>
            <a:r>
              <a:rPr lang="en-GB" dirty="0"/>
              <a:t>What are the ways in which we develop our relationships with service users? </a:t>
            </a:r>
          </a:p>
        </p:txBody>
      </p:sp>
      <p:sp>
        <p:nvSpPr>
          <p:cNvPr id="3" name="Content Placeholder 2"/>
          <p:cNvSpPr>
            <a:spLocks noGrp="1"/>
          </p:cNvSpPr>
          <p:nvPr>
            <p:ph idx="1"/>
          </p:nvPr>
        </p:nvSpPr>
        <p:spPr/>
        <p:txBody>
          <a:bodyPr/>
          <a:lstStyle/>
          <a:p>
            <a:r>
              <a:rPr lang="en-GB" dirty="0"/>
              <a:t>People skills </a:t>
            </a:r>
          </a:p>
          <a:p>
            <a:r>
              <a:rPr lang="en-GB" dirty="0"/>
              <a:t>Communication skills </a:t>
            </a:r>
          </a:p>
          <a:p>
            <a:r>
              <a:rPr lang="en-GB" dirty="0"/>
              <a:t>Observation skills </a:t>
            </a:r>
          </a:p>
          <a:p>
            <a:r>
              <a:rPr lang="en-GB" dirty="0"/>
              <a:t>The 6 C’s</a:t>
            </a:r>
          </a:p>
          <a:p>
            <a:endParaRPr lang="en-GB" dirty="0"/>
          </a:p>
        </p:txBody>
      </p:sp>
      <p:sp>
        <p:nvSpPr>
          <p:cNvPr id="4" name="Oval 3"/>
          <p:cNvSpPr/>
          <p:nvPr/>
        </p:nvSpPr>
        <p:spPr>
          <a:xfrm>
            <a:off x="8901629" y="2677099"/>
            <a:ext cx="1905918" cy="14432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HINT: P2!</a:t>
            </a:r>
          </a:p>
        </p:txBody>
      </p:sp>
    </p:spTree>
    <p:extLst>
      <p:ext uri="{BB962C8B-B14F-4D97-AF65-F5344CB8AC3E}">
        <p14:creationId xmlns:p14="http://schemas.microsoft.com/office/powerpoint/2010/main" val="2433887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926383"/>
          </a:xfrm>
          <a:ln w="38100">
            <a:solidFill>
              <a:srgbClr val="7030A0"/>
            </a:solidFill>
          </a:ln>
        </p:spPr>
        <p:txBody>
          <a:bodyPr>
            <a:normAutofit/>
          </a:bodyPr>
          <a:lstStyle/>
          <a:p>
            <a:r>
              <a:rPr lang="en-GB" dirty="0"/>
              <a:t>M2 – Assess different methods professionals might use when building relationships and establishing trust with individuals with needs </a:t>
            </a:r>
          </a:p>
        </p:txBody>
      </p:sp>
      <p:sp>
        <p:nvSpPr>
          <p:cNvPr id="3" name="Content Placeholder 2"/>
          <p:cNvSpPr>
            <a:spLocks noGrp="1"/>
          </p:cNvSpPr>
          <p:nvPr>
            <p:ph idx="1"/>
          </p:nvPr>
        </p:nvSpPr>
        <p:spPr>
          <a:xfrm>
            <a:off x="1839816" y="3283027"/>
            <a:ext cx="8346195" cy="528809"/>
          </a:xfrm>
          <a:ln>
            <a:solidFill>
              <a:srgbClr val="00B0F0"/>
            </a:solidFill>
          </a:ln>
        </p:spPr>
        <p:txBody>
          <a:bodyPr/>
          <a:lstStyle/>
          <a:p>
            <a:pPr marL="0" indent="0" algn="ctr">
              <a:buNone/>
            </a:pPr>
            <a:r>
              <a:rPr lang="en-GB" dirty="0"/>
              <a:t>What do you think we need to do to meet M2?</a:t>
            </a:r>
          </a:p>
        </p:txBody>
      </p:sp>
    </p:spTree>
    <p:extLst>
      <p:ext uri="{BB962C8B-B14F-4D97-AF65-F5344CB8AC3E}">
        <p14:creationId xmlns:p14="http://schemas.microsoft.com/office/powerpoint/2010/main" val="22529054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318" y="2315110"/>
            <a:ext cx="10515600" cy="1926383"/>
          </a:xfrm>
          <a:prstGeom prst="roundRect">
            <a:avLst/>
          </a:prstGeom>
          <a:ln w="38100">
            <a:solidFill>
              <a:srgbClr val="7030A0"/>
            </a:solidFill>
          </a:ln>
        </p:spPr>
        <p:txBody>
          <a:bodyPr>
            <a:normAutofit fontScale="90000"/>
          </a:bodyPr>
          <a:lstStyle/>
          <a:p>
            <a:r>
              <a:rPr lang="en-GB" dirty="0"/>
              <a:t>M2 – Assess different methods professionals might use when building relationships and establishing trust with individuals with needs </a:t>
            </a:r>
          </a:p>
        </p:txBody>
      </p:sp>
    </p:spTree>
    <p:extLst>
      <p:ext uri="{BB962C8B-B14F-4D97-AF65-F5344CB8AC3E}">
        <p14:creationId xmlns:p14="http://schemas.microsoft.com/office/powerpoint/2010/main" val="10713598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318" y="2315110"/>
            <a:ext cx="10515600" cy="1926383"/>
          </a:xfrm>
          <a:prstGeom prst="roundRect">
            <a:avLst/>
          </a:prstGeom>
          <a:ln w="38100">
            <a:solidFill>
              <a:srgbClr val="7030A0"/>
            </a:solidFill>
          </a:ln>
        </p:spPr>
        <p:txBody>
          <a:bodyPr>
            <a:normAutofit fontScale="90000"/>
          </a:bodyPr>
          <a:lstStyle/>
          <a:p>
            <a:r>
              <a:rPr lang="en-GB" dirty="0"/>
              <a:t>M2 – Assess different methods professionals might use when building relationships and establishing trust with individuals with needs </a:t>
            </a:r>
          </a:p>
        </p:txBody>
      </p:sp>
      <p:sp>
        <p:nvSpPr>
          <p:cNvPr id="3" name="Oval 2"/>
          <p:cNvSpPr/>
          <p:nvPr/>
        </p:nvSpPr>
        <p:spPr>
          <a:xfrm>
            <a:off x="9062291" y="176270"/>
            <a:ext cx="2368627" cy="2005070"/>
          </a:xfrm>
          <a:prstGeom prst="ellipse">
            <a:avLst/>
          </a:prstGeom>
          <a:solidFill>
            <a:srgbClr val="B887E9"/>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Assess – Evaluate in terms of advantages and disadvantages</a:t>
            </a:r>
          </a:p>
        </p:txBody>
      </p:sp>
      <p:sp>
        <p:nvSpPr>
          <p:cNvPr id="4" name="Oval 3"/>
          <p:cNvSpPr/>
          <p:nvPr/>
        </p:nvSpPr>
        <p:spPr>
          <a:xfrm>
            <a:off x="511366" y="4459996"/>
            <a:ext cx="2368627" cy="2005070"/>
          </a:xfrm>
          <a:prstGeom prst="ellipse">
            <a:avLst/>
          </a:prstGeom>
          <a:solidFill>
            <a:srgbClr val="B887E9"/>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Methods – People skills, communication skills, observation skills, the 6 C’s</a:t>
            </a:r>
          </a:p>
        </p:txBody>
      </p:sp>
      <p:cxnSp>
        <p:nvCxnSpPr>
          <p:cNvPr id="6" name="Straight Arrow Connector 5"/>
          <p:cNvCxnSpPr/>
          <p:nvPr/>
        </p:nvCxnSpPr>
        <p:spPr>
          <a:xfrm flipH="1">
            <a:off x="2879993" y="2941504"/>
            <a:ext cx="3542841" cy="1949985"/>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2666082" y="1178805"/>
            <a:ext cx="6191479" cy="1344058"/>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7899094" y="4028231"/>
            <a:ext cx="572877" cy="609870"/>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8191041" y="4459996"/>
            <a:ext cx="2368627" cy="2005070"/>
          </a:xfrm>
          <a:prstGeom prst="ellipse">
            <a:avLst/>
          </a:prstGeom>
          <a:solidFill>
            <a:srgbClr val="B887E9"/>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Individuals with needs are your service users in your case studies</a:t>
            </a:r>
          </a:p>
        </p:txBody>
      </p:sp>
      <p:cxnSp>
        <p:nvCxnSpPr>
          <p:cNvPr id="15" name="Straight Arrow Connector 14"/>
          <p:cNvCxnSpPr/>
          <p:nvPr/>
        </p:nvCxnSpPr>
        <p:spPr>
          <a:xfrm flipV="1">
            <a:off x="915318" y="1336444"/>
            <a:ext cx="307554" cy="330165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725276" y="146622"/>
            <a:ext cx="4122145" cy="160506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 people skills </a:t>
            </a:r>
          </a:p>
          <a:p>
            <a:pPr algn="ctr"/>
            <a:r>
              <a:rPr lang="en-GB" dirty="0"/>
              <a:t>2 communication skills </a:t>
            </a:r>
          </a:p>
          <a:p>
            <a:pPr algn="ctr"/>
            <a:r>
              <a:rPr lang="en-GB" dirty="0"/>
              <a:t>1 observation skill</a:t>
            </a:r>
          </a:p>
          <a:p>
            <a:pPr algn="ctr"/>
            <a:r>
              <a:rPr lang="en-GB" dirty="0"/>
              <a:t>2 of the 6 C’s</a:t>
            </a:r>
          </a:p>
        </p:txBody>
      </p:sp>
    </p:spTree>
    <p:extLst>
      <p:ext uri="{BB962C8B-B14F-4D97-AF65-F5344CB8AC3E}">
        <p14:creationId xmlns:p14="http://schemas.microsoft.com/office/powerpoint/2010/main" val="1315282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2" grpId="0" animBg="1"/>
      <p:bldP spid="1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38100">
            <a:solidFill>
              <a:srgbClr val="7030A0"/>
            </a:solidFill>
          </a:ln>
        </p:spPr>
        <p:txBody>
          <a:bodyPr/>
          <a:lstStyle/>
          <a:p>
            <a:r>
              <a:rPr lang="en-GB" dirty="0"/>
              <a:t>Pick your skills…</a:t>
            </a:r>
          </a:p>
        </p:txBody>
      </p:sp>
      <p:sp>
        <p:nvSpPr>
          <p:cNvPr id="3" name="Content Placeholder 2"/>
          <p:cNvSpPr>
            <a:spLocks noGrp="1"/>
          </p:cNvSpPr>
          <p:nvPr>
            <p:ph idx="1"/>
          </p:nvPr>
        </p:nvSpPr>
        <p:spPr/>
        <p:txBody>
          <a:bodyPr/>
          <a:lstStyle/>
          <a:p>
            <a:r>
              <a:rPr lang="en-GB" dirty="0"/>
              <a:t>As I put on the previous slide you need to pick the skills you want to assess. </a:t>
            </a:r>
          </a:p>
          <a:p>
            <a:r>
              <a:rPr lang="en-GB" dirty="0"/>
              <a:t>Think about the skills you understand the most and found easiest to apply to the case studies. </a:t>
            </a:r>
          </a:p>
          <a:p>
            <a:endParaRPr lang="en-GB" dirty="0"/>
          </a:p>
          <a:p>
            <a:r>
              <a:rPr lang="en-GB" dirty="0"/>
              <a:t>You will need to get four coloured bits of paper – on each one you need to write the titles of the skills </a:t>
            </a:r>
          </a:p>
          <a:p>
            <a:endParaRPr lang="en-GB" dirty="0"/>
          </a:p>
          <a:p>
            <a:endParaRPr lang="en-GB" dirty="0"/>
          </a:p>
          <a:p>
            <a:pPr marL="0" indent="0">
              <a:buNone/>
            </a:pPr>
            <a:endParaRPr lang="en-GB" dirty="0"/>
          </a:p>
        </p:txBody>
      </p:sp>
    </p:spTree>
    <p:extLst>
      <p:ext uri="{BB962C8B-B14F-4D97-AF65-F5344CB8AC3E}">
        <p14:creationId xmlns:p14="http://schemas.microsoft.com/office/powerpoint/2010/main" val="30519448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38100">
            <a:solidFill>
              <a:srgbClr val="7030A0"/>
            </a:solidFill>
          </a:ln>
        </p:spPr>
        <p:txBody>
          <a:bodyPr/>
          <a:lstStyle/>
          <a:p>
            <a:r>
              <a:rPr lang="en-GB" dirty="0"/>
              <a:t>Assessing the methods used </a:t>
            </a:r>
          </a:p>
        </p:txBody>
      </p:sp>
      <p:sp>
        <p:nvSpPr>
          <p:cNvPr id="3" name="Content Placeholder 2"/>
          <p:cNvSpPr>
            <a:spLocks noGrp="1"/>
          </p:cNvSpPr>
          <p:nvPr>
            <p:ph idx="1"/>
          </p:nvPr>
        </p:nvSpPr>
        <p:spPr/>
        <p:txBody>
          <a:bodyPr/>
          <a:lstStyle/>
          <a:p>
            <a:r>
              <a:rPr lang="en-GB" dirty="0"/>
              <a:t>On your paper I want you to write down your ideas which will make up your assessment – you can work in pairs to do this </a:t>
            </a:r>
          </a:p>
          <a:p>
            <a:pPr marL="0" indent="0">
              <a:buNone/>
            </a:pPr>
            <a:endParaRPr lang="en-GB" dirty="0"/>
          </a:p>
          <a:p>
            <a:r>
              <a:rPr lang="en-GB" dirty="0"/>
              <a:t>You are thinking about how effective the method is in </a:t>
            </a:r>
            <a:r>
              <a:rPr lang="en-GB" dirty="0">
                <a:solidFill>
                  <a:srgbClr val="FF0000"/>
                </a:solidFill>
              </a:rPr>
              <a:t>building a relationship</a:t>
            </a:r>
            <a:r>
              <a:rPr lang="en-GB" dirty="0"/>
              <a:t> or </a:t>
            </a:r>
            <a:r>
              <a:rPr lang="en-GB" dirty="0">
                <a:solidFill>
                  <a:srgbClr val="FF0000"/>
                </a:solidFill>
              </a:rPr>
              <a:t>how it may be ineffective or not improve</a:t>
            </a:r>
            <a:r>
              <a:rPr lang="en-GB" dirty="0"/>
              <a:t> the relationship. </a:t>
            </a:r>
          </a:p>
          <a:p>
            <a:r>
              <a:rPr lang="en-GB" dirty="0"/>
              <a:t>For your </a:t>
            </a:r>
            <a:r>
              <a:rPr lang="en-GB" dirty="0">
                <a:solidFill>
                  <a:srgbClr val="FF0000"/>
                </a:solidFill>
              </a:rPr>
              <a:t>disadvantage you can think about if it wasn’t used properly what would the impact be </a:t>
            </a:r>
          </a:p>
          <a:p>
            <a:endParaRPr lang="en-GB" dirty="0"/>
          </a:p>
          <a:p>
            <a:endParaRPr lang="en-GB" dirty="0"/>
          </a:p>
        </p:txBody>
      </p:sp>
      <p:sp>
        <p:nvSpPr>
          <p:cNvPr id="4" name="Oval 3"/>
          <p:cNvSpPr/>
          <p:nvPr/>
        </p:nvSpPr>
        <p:spPr>
          <a:xfrm>
            <a:off x="8069855" y="0"/>
            <a:ext cx="4122145" cy="160506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 people skills </a:t>
            </a:r>
          </a:p>
          <a:p>
            <a:pPr algn="ctr"/>
            <a:r>
              <a:rPr lang="en-GB" dirty="0"/>
              <a:t>2 communication skills </a:t>
            </a:r>
          </a:p>
          <a:p>
            <a:pPr algn="ctr"/>
            <a:r>
              <a:rPr lang="en-GB" dirty="0"/>
              <a:t>1 observation skill</a:t>
            </a:r>
          </a:p>
          <a:p>
            <a:pPr algn="ctr"/>
            <a:r>
              <a:rPr lang="en-GB" dirty="0"/>
              <a:t>2 of the 6 C’s</a:t>
            </a:r>
          </a:p>
        </p:txBody>
      </p:sp>
    </p:spTree>
    <p:extLst>
      <p:ext uri="{BB962C8B-B14F-4D97-AF65-F5344CB8AC3E}">
        <p14:creationId xmlns:p14="http://schemas.microsoft.com/office/powerpoint/2010/main" val="4057887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Setting out your M2 </a:t>
            </a:r>
            <a:endParaRPr lang="en-GB" dirty="0"/>
          </a:p>
        </p:txBody>
      </p:sp>
      <p:sp>
        <p:nvSpPr>
          <p:cNvPr id="3" name="Content Placeholder 2"/>
          <p:cNvSpPr>
            <a:spLocks noGrp="1"/>
          </p:cNvSpPr>
          <p:nvPr>
            <p:ph idx="1"/>
          </p:nvPr>
        </p:nvSpPr>
        <p:spPr/>
        <p:txBody>
          <a:bodyPr>
            <a:normAutofit fontScale="85000" lnSpcReduction="20000"/>
          </a:bodyPr>
          <a:lstStyle/>
          <a:p>
            <a:pPr marL="514350" indent="-514350">
              <a:buAutoNum type="arabicPeriod"/>
            </a:pPr>
            <a:r>
              <a:rPr lang="en-US" dirty="0"/>
              <a:t>Start of with an introduction – why is it important to develop a relationship and how skills can help this </a:t>
            </a:r>
          </a:p>
          <a:p>
            <a:pPr marL="514350" indent="-514350">
              <a:buAutoNum type="arabicPeriod"/>
            </a:pPr>
            <a:r>
              <a:rPr lang="en-US" dirty="0"/>
              <a:t>People skills can help build relationships because….then go through your skills saying why it is a good or why it may not be effective in building a relationship with either of your case studies </a:t>
            </a:r>
          </a:p>
          <a:p>
            <a:pPr marL="514350" indent="-514350">
              <a:buFont typeface="Arial" panose="020B0604020202020204" pitchFamily="34" charset="0"/>
              <a:buAutoNum type="arabicPeriod"/>
            </a:pPr>
            <a:r>
              <a:rPr lang="en-US" dirty="0"/>
              <a:t>Communication skills are also important in building relationships because…then go through your skills saying why it is a good or why it may not be effective in building a relationship with either of your case studies </a:t>
            </a:r>
          </a:p>
          <a:p>
            <a:pPr marL="514350" indent="-514350">
              <a:buAutoNum type="arabicPeriod"/>
            </a:pPr>
            <a:r>
              <a:rPr lang="en-US" dirty="0"/>
              <a:t>All professionals need to observe service users to ensure that they are progressing as you would expect and that they do not need anything else to help with their care. In the case of….you could observe…</a:t>
            </a:r>
          </a:p>
          <a:p>
            <a:pPr marL="514350" indent="-514350">
              <a:buAutoNum type="arabicPeriod"/>
            </a:pPr>
            <a:r>
              <a:rPr lang="en-US" dirty="0"/>
              <a:t>Two of the 6 C’s are….these can be used with all service users to try and encourage and build relationships. The first can be used with…..</a:t>
            </a:r>
            <a:endParaRPr lang="en-GB" dirty="0"/>
          </a:p>
        </p:txBody>
      </p:sp>
    </p:spTree>
    <p:extLst>
      <p:ext uri="{BB962C8B-B14F-4D97-AF65-F5344CB8AC3E}">
        <p14:creationId xmlns:p14="http://schemas.microsoft.com/office/powerpoint/2010/main" val="3395355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38100">
            <a:solidFill>
              <a:srgbClr val="7030A0"/>
            </a:solidFill>
          </a:ln>
        </p:spPr>
        <p:txBody>
          <a:bodyPr/>
          <a:lstStyle/>
          <a:p>
            <a:r>
              <a:rPr lang="en-GB" dirty="0"/>
              <a:t>Definitions </a:t>
            </a:r>
          </a:p>
        </p:txBody>
      </p:sp>
      <p:sp>
        <p:nvSpPr>
          <p:cNvPr id="3" name="Content Placeholder 2"/>
          <p:cNvSpPr>
            <a:spLocks noGrp="1"/>
          </p:cNvSpPr>
          <p:nvPr>
            <p:ph idx="1"/>
          </p:nvPr>
        </p:nvSpPr>
        <p:spPr/>
        <p:txBody>
          <a:bodyPr/>
          <a:lstStyle/>
          <a:p>
            <a:r>
              <a:rPr lang="en-US" b="1" dirty="0"/>
              <a:t>Skill</a:t>
            </a:r>
            <a:r>
              <a:rPr lang="en-US" dirty="0"/>
              <a:t> – the ability to do something well or to be expert in something </a:t>
            </a:r>
          </a:p>
          <a:p>
            <a:endParaRPr lang="en-US" dirty="0"/>
          </a:p>
          <a:p>
            <a:r>
              <a:rPr lang="en-US" b="1" dirty="0"/>
              <a:t>Personal attributes </a:t>
            </a:r>
            <a:r>
              <a:rPr lang="en-US" dirty="0"/>
              <a:t>– qualities that make an individual who they are </a:t>
            </a:r>
            <a:endParaRPr lang="en-GB" dirty="0"/>
          </a:p>
        </p:txBody>
      </p:sp>
      <p:pic>
        <p:nvPicPr>
          <p:cNvPr id="7" name="Picture 6"/>
          <p:cNvPicPr>
            <a:picLocks noChangeAspect="1"/>
          </p:cNvPicPr>
          <p:nvPr/>
        </p:nvPicPr>
        <p:blipFill>
          <a:blip r:embed="rId2"/>
          <a:stretch>
            <a:fillRect/>
          </a:stretch>
        </p:blipFill>
        <p:spPr>
          <a:xfrm>
            <a:off x="9165571" y="4699635"/>
            <a:ext cx="2466975" cy="1847850"/>
          </a:xfrm>
          <a:prstGeom prst="rect">
            <a:avLst/>
          </a:prstGeom>
        </p:spPr>
      </p:pic>
    </p:spTree>
    <p:extLst>
      <p:ext uri="{BB962C8B-B14F-4D97-AF65-F5344CB8AC3E}">
        <p14:creationId xmlns:p14="http://schemas.microsoft.com/office/powerpoint/2010/main" val="3065074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38100">
            <a:solidFill>
              <a:schemeClr val="accent4">
                <a:lumMod val="50000"/>
              </a:schemeClr>
            </a:solidFill>
          </a:ln>
        </p:spPr>
        <p:txBody>
          <a:bodyPr/>
          <a:lstStyle/>
          <a:p>
            <a:r>
              <a:rPr lang="en-GB" dirty="0"/>
              <a:t>Identify skills and personal attributes </a:t>
            </a:r>
          </a:p>
        </p:txBody>
      </p:sp>
      <p:sp>
        <p:nvSpPr>
          <p:cNvPr id="3" name="Content Placeholder 2"/>
          <p:cNvSpPr>
            <a:spLocks noGrp="1"/>
          </p:cNvSpPr>
          <p:nvPr>
            <p:ph idx="1"/>
          </p:nvPr>
        </p:nvSpPr>
        <p:spPr/>
        <p:txBody>
          <a:bodyPr/>
          <a:lstStyle/>
          <a:p>
            <a:pPr marL="0" indent="0">
              <a:buNone/>
            </a:pPr>
            <a:r>
              <a:rPr lang="en-GB" dirty="0"/>
              <a:t>What skills do you think you need to work in health and social care? </a:t>
            </a:r>
          </a:p>
        </p:txBody>
      </p:sp>
    </p:spTree>
    <p:extLst>
      <p:ext uri="{BB962C8B-B14F-4D97-AF65-F5344CB8AC3E}">
        <p14:creationId xmlns:p14="http://schemas.microsoft.com/office/powerpoint/2010/main" val="1918342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38100">
            <a:solidFill>
              <a:schemeClr val="accent4">
                <a:lumMod val="50000"/>
              </a:schemeClr>
            </a:solidFill>
          </a:ln>
        </p:spPr>
        <p:txBody>
          <a:bodyPr/>
          <a:lstStyle/>
          <a:p>
            <a:r>
              <a:rPr lang="en-GB" dirty="0"/>
              <a:t>Identify skills and personal attributes </a:t>
            </a:r>
          </a:p>
        </p:txBody>
      </p:sp>
      <p:sp>
        <p:nvSpPr>
          <p:cNvPr id="3" name="Content Placeholder 2"/>
          <p:cNvSpPr>
            <a:spLocks noGrp="1"/>
          </p:cNvSpPr>
          <p:nvPr>
            <p:ph idx="1"/>
          </p:nvPr>
        </p:nvSpPr>
        <p:spPr/>
        <p:txBody>
          <a:bodyPr/>
          <a:lstStyle/>
          <a:p>
            <a:pPr marL="0" indent="0">
              <a:buNone/>
            </a:pPr>
            <a:r>
              <a:rPr lang="en-GB" dirty="0"/>
              <a:t>On your tables I have put different skills that you need to work in health and social care. </a:t>
            </a:r>
          </a:p>
          <a:p>
            <a:pPr marL="0" indent="0">
              <a:buNone/>
            </a:pPr>
            <a:endParaRPr lang="en-GB" dirty="0"/>
          </a:p>
          <a:p>
            <a:pPr marL="0" indent="0">
              <a:buNone/>
            </a:pPr>
            <a:r>
              <a:rPr lang="en-GB" dirty="0"/>
              <a:t>These are all what we call ‘people skills’</a:t>
            </a:r>
          </a:p>
          <a:p>
            <a:pPr marL="0" indent="0">
              <a:buNone/>
            </a:pPr>
            <a:endParaRPr lang="en-GB" dirty="0"/>
          </a:p>
          <a:p>
            <a:pPr marL="0" indent="0">
              <a:buNone/>
            </a:pPr>
            <a:r>
              <a:rPr lang="en-GB" dirty="0"/>
              <a:t>Pick a couple and write down what you think they mean</a:t>
            </a:r>
          </a:p>
        </p:txBody>
      </p:sp>
      <p:pic>
        <p:nvPicPr>
          <p:cNvPr id="4" name="Picture 3"/>
          <p:cNvPicPr>
            <a:picLocks noChangeAspect="1"/>
          </p:cNvPicPr>
          <p:nvPr/>
        </p:nvPicPr>
        <p:blipFill>
          <a:blip r:embed="rId2"/>
          <a:stretch>
            <a:fillRect/>
          </a:stretch>
        </p:blipFill>
        <p:spPr>
          <a:xfrm>
            <a:off x="9229647" y="4326673"/>
            <a:ext cx="2319522" cy="2029582"/>
          </a:xfrm>
          <a:prstGeom prst="rect">
            <a:avLst/>
          </a:prstGeom>
        </p:spPr>
      </p:pic>
    </p:spTree>
    <p:extLst>
      <p:ext uri="{BB962C8B-B14F-4D97-AF65-F5344CB8AC3E}">
        <p14:creationId xmlns:p14="http://schemas.microsoft.com/office/powerpoint/2010/main" val="3966528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38100">
            <a:solidFill>
              <a:srgbClr val="7030A0"/>
            </a:solidFill>
          </a:ln>
        </p:spPr>
        <p:txBody>
          <a:bodyPr/>
          <a:lstStyle/>
          <a:p>
            <a:r>
              <a:rPr lang="en-GB" dirty="0"/>
              <a:t>Explain skills and personal attributes </a:t>
            </a:r>
          </a:p>
        </p:txBody>
      </p:sp>
      <p:sp>
        <p:nvSpPr>
          <p:cNvPr id="3" name="Content Placeholder 2"/>
          <p:cNvSpPr>
            <a:spLocks noGrp="1"/>
          </p:cNvSpPr>
          <p:nvPr>
            <p:ph idx="1"/>
          </p:nvPr>
        </p:nvSpPr>
        <p:spPr/>
        <p:txBody>
          <a:bodyPr/>
          <a:lstStyle/>
          <a:p>
            <a:r>
              <a:rPr lang="en-GB" dirty="0"/>
              <a:t>You need to take one ‘people skill’ each. You will each write on a coloured piece of paper. </a:t>
            </a:r>
          </a:p>
          <a:p>
            <a:r>
              <a:rPr lang="en-GB" dirty="0"/>
              <a:t>Draw a quarter of a circle on your page.</a:t>
            </a:r>
          </a:p>
          <a:p>
            <a:r>
              <a:rPr lang="en-GB" dirty="0"/>
              <a:t>Write down an example of using this with a service user </a:t>
            </a:r>
          </a:p>
          <a:p>
            <a:endParaRPr lang="en-GB" dirty="0"/>
          </a:p>
          <a:p>
            <a:r>
              <a:rPr lang="en-GB" dirty="0"/>
              <a:t>When you have finished share and stick these on</a:t>
            </a:r>
          </a:p>
          <a:p>
            <a:pPr marL="0" indent="0">
              <a:buNone/>
            </a:pPr>
            <a:endParaRPr lang="en-GB" dirty="0"/>
          </a:p>
          <a:p>
            <a:endParaRPr lang="en-GB" dirty="0"/>
          </a:p>
          <a:p>
            <a:pPr marL="0" indent="0">
              <a:buNone/>
            </a:pPr>
            <a:endParaRPr lang="en-GB" dirty="0"/>
          </a:p>
          <a:p>
            <a:endParaRPr lang="en-GB" dirty="0"/>
          </a:p>
          <a:p>
            <a:pPr marL="0" indent="0">
              <a:buNone/>
            </a:pPr>
            <a:endParaRPr lang="en-GB" dirty="0"/>
          </a:p>
        </p:txBody>
      </p:sp>
      <p:pic>
        <p:nvPicPr>
          <p:cNvPr id="6" name="Picture 5"/>
          <p:cNvPicPr>
            <a:picLocks noChangeAspect="1"/>
          </p:cNvPicPr>
          <p:nvPr/>
        </p:nvPicPr>
        <p:blipFill>
          <a:blip r:embed="rId2"/>
          <a:stretch>
            <a:fillRect/>
          </a:stretch>
        </p:blipFill>
        <p:spPr>
          <a:xfrm>
            <a:off x="9355874" y="4048396"/>
            <a:ext cx="2521688" cy="2521688"/>
          </a:xfrm>
          <a:prstGeom prst="rect">
            <a:avLst/>
          </a:prstGeom>
        </p:spPr>
      </p:pic>
    </p:spTree>
    <p:extLst>
      <p:ext uri="{BB962C8B-B14F-4D97-AF65-F5344CB8AC3E}">
        <p14:creationId xmlns:p14="http://schemas.microsoft.com/office/powerpoint/2010/main" val="1315517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Skills </a:t>
            </a:r>
          </a:p>
        </p:txBody>
      </p:sp>
      <p:sp>
        <p:nvSpPr>
          <p:cNvPr id="3" name="Content Placeholder 2"/>
          <p:cNvSpPr>
            <a:spLocks noGrp="1"/>
          </p:cNvSpPr>
          <p:nvPr>
            <p:ph idx="1"/>
          </p:nvPr>
        </p:nvSpPr>
        <p:spPr/>
        <p:txBody>
          <a:bodyPr/>
          <a:lstStyle/>
          <a:p>
            <a:endParaRPr lang="en-GB" dirty="0"/>
          </a:p>
        </p:txBody>
      </p:sp>
      <p:sp>
        <p:nvSpPr>
          <p:cNvPr id="4" name="Oval 3"/>
          <p:cNvSpPr/>
          <p:nvPr/>
        </p:nvSpPr>
        <p:spPr>
          <a:xfrm>
            <a:off x="436418" y="1690688"/>
            <a:ext cx="2327564" cy="17175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Empathy </a:t>
            </a:r>
          </a:p>
        </p:txBody>
      </p:sp>
      <p:sp>
        <p:nvSpPr>
          <p:cNvPr id="5" name="Oval 4"/>
          <p:cNvSpPr/>
          <p:nvPr/>
        </p:nvSpPr>
        <p:spPr>
          <a:xfrm>
            <a:off x="2916383" y="169141"/>
            <a:ext cx="2327564" cy="17175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Patience  </a:t>
            </a:r>
          </a:p>
        </p:txBody>
      </p:sp>
      <p:sp>
        <p:nvSpPr>
          <p:cNvPr id="6" name="Oval 5"/>
          <p:cNvSpPr/>
          <p:nvPr/>
        </p:nvSpPr>
        <p:spPr>
          <a:xfrm>
            <a:off x="2763982" y="2549453"/>
            <a:ext cx="2327564" cy="17175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Engendering trust  </a:t>
            </a:r>
          </a:p>
        </p:txBody>
      </p:sp>
      <p:sp>
        <p:nvSpPr>
          <p:cNvPr id="7" name="Oval 6"/>
          <p:cNvSpPr/>
          <p:nvPr/>
        </p:nvSpPr>
        <p:spPr>
          <a:xfrm>
            <a:off x="436418" y="3875016"/>
            <a:ext cx="2327564" cy="17175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Flexibility </a:t>
            </a:r>
          </a:p>
        </p:txBody>
      </p:sp>
      <p:sp>
        <p:nvSpPr>
          <p:cNvPr id="8" name="Oval 7"/>
          <p:cNvSpPr/>
          <p:nvPr/>
        </p:nvSpPr>
        <p:spPr>
          <a:xfrm>
            <a:off x="5645729" y="1219633"/>
            <a:ext cx="2327564" cy="17175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Sense of humour </a:t>
            </a:r>
          </a:p>
        </p:txBody>
      </p:sp>
      <p:sp>
        <p:nvSpPr>
          <p:cNvPr id="9" name="Oval 8"/>
          <p:cNvSpPr/>
          <p:nvPr/>
        </p:nvSpPr>
        <p:spPr>
          <a:xfrm>
            <a:off x="4589318" y="4263450"/>
            <a:ext cx="2327564" cy="17175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Negotiating skills </a:t>
            </a:r>
          </a:p>
        </p:txBody>
      </p:sp>
      <p:sp>
        <p:nvSpPr>
          <p:cNvPr id="10" name="Oval 9"/>
          <p:cNvSpPr/>
          <p:nvPr/>
        </p:nvSpPr>
        <p:spPr>
          <a:xfrm>
            <a:off x="8236527" y="357045"/>
            <a:ext cx="2327564" cy="17175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Honesty </a:t>
            </a:r>
          </a:p>
        </p:txBody>
      </p:sp>
      <p:sp>
        <p:nvSpPr>
          <p:cNvPr id="11" name="Oval 10"/>
          <p:cNvSpPr/>
          <p:nvPr/>
        </p:nvSpPr>
        <p:spPr>
          <a:xfrm>
            <a:off x="7578436" y="2714050"/>
            <a:ext cx="2327564" cy="17175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Problem solving skills </a:t>
            </a:r>
          </a:p>
        </p:txBody>
      </p:sp>
    </p:spTree>
    <p:extLst>
      <p:ext uri="{BB962C8B-B14F-4D97-AF65-F5344CB8AC3E}">
        <p14:creationId xmlns:p14="http://schemas.microsoft.com/office/powerpoint/2010/main" val="848806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circle(in)">
                                      <p:cBhvr>
                                        <p:cTn id="36" dur="20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1000"/>
                                        <p:tgtEl>
                                          <p:spTgt spid="11"/>
                                        </p:tgtEl>
                                      </p:cBhvr>
                                    </p:animEffect>
                                    <p:anim calcmode="lin" valueType="num">
                                      <p:cBhvr>
                                        <p:cTn id="48" dur="1000" fill="hold"/>
                                        <p:tgtEl>
                                          <p:spTgt spid="11"/>
                                        </p:tgtEl>
                                        <p:attrNameLst>
                                          <p:attrName>ppt_x</p:attrName>
                                        </p:attrNameLst>
                                      </p:cBhvr>
                                      <p:tavLst>
                                        <p:tav tm="0">
                                          <p:val>
                                            <p:strVal val="#ppt_x"/>
                                          </p:val>
                                        </p:tav>
                                        <p:tav tm="100000">
                                          <p:val>
                                            <p:strVal val="#ppt_x"/>
                                          </p:val>
                                        </p:tav>
                                      </p:tavLst>
                                    </p:anim>
                                    <p:anim calcmode="lin" valueType="num">
                                      <p:cBhvr>
                                        <p:cTn id="4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38100">
            <a:solidFill>
              <a:srgbClr val="92D050"/>
            </a:solidFill>
          </a:ln>
        </p:spPr>
        <p:txBody>
          <a:bodyPr/>
          <a:lstStyle/>
          <a:p>
            <a:r>
              <a:rPr lang="en-GB" dirty="0"/>
              <a:t>STRETCH: Assess the importance of having these skills on the service user  </a:t>
            </a:r>
          </a:p>
        </p:txBody>
      </p:sp>
      <p:sp>
        <p:nvSpPr>
          <p:cNvPr id="3" name="Content Placeholder 2"/>
          <p:cNvSpPr>
            <a:spLocks noGrp="1"/>
          </p:cNvSpPr>
          <p:nvPr>
            <p:ph idx="1"/>
          </p:nvPr>
        </p:nvSpPr>
        <p:spPr/>
        <p:txBody>
          <a:bodyPr/>
          <a:lstStyle/>
          <a:p>
            <a:r>
              <a:rPr lang="en-GB" dirty="0"/>
              <a:t>Continue to write on your poster sheet </a:t>
            </a:r>
          </a:p>
          <a:p>
            <a:endParaRPr lang="en-GB" dirty="0"/>
          </a:p>
          <a:p>
            <a:r>
              <a:rPr lang="en-GB" dirty="0"/>
              <a:t>Impact if we use them </a:t>
            </a:r>
          </a:p>
          <a:p>
            <a:r>
              <a:rPr lang="en-GB" dirty="0"/>
              <a:t>Impact if we do not use them </a:t>
            </a:r>
          </a:p>
          <a:p>
            <a:endParaRPr lang="en-GB" dirty="0"/>
          </a:p>
          <a:p>
            <a:r>
              <a:rPr lang="en-GB" dirty="0"/>
              <a:t>Work as a group to add this to the outside of your ‘donut’ </a:t>
            </a:r>
          </a:p>
        </p:txBody>
      </p:sp>
      <p:pic>
        <p:nvPicPr>
          <p:cNvPr id="4" name="Picture 3"/>
          <p:cNvPicPr>
            <a:picLocks noChangeAspect="1"/>
          </p:cNvPicPr>
          <p:nvPr/>
        </p:nvPicPr>
        <p:blipFill>
          <a:blip r:embed="rId2"/>
          <a:stretch>
            <a:fillRect/>
          </a:stretch>
        </p:blipFill>
        <p:spPr>
          <a:xfrm>
            <a:off x="10374330" y="5066852"/>
            <a:ext cx="1503231" cy="1503231"/>
          </a:xfrm>
          <a:prstGeom prst="rect">
            <a:avLst/>
          </a:prstGeom>
        </p:spPr>
      </p:pic>
    </p:spTree>
    <p:extLst>
      <p:ext uri="{BB962C8B-B14F-4D97-AF65-F5344CB8AC3E}">
        <p14:creationId xmlns:p14="http://schemas.microsoft.com/office/powerpoint/2010/main" val="4526662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9ef9200b-a5bb-49d7-a91e-394e8b2b249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191DF398E88824E8E2716F9B3A6A4D7" ma:contentTypeVersion="15" ma:contentTypeDescription="Create a new document." ma:contentTypeScope="" ma:versionID="0a744415c14b49a64b42c9a86eda8694">
  <xsd:schema xmlns:xsd="http://www.w3.org/2001/XMLSchema" xmlns:xs="http://www.w3.org/2001/XMLSchema" xmlns:p="http://schemas.microsoft.com/office/2006/metadata/properties" xmlns:ns3="9ef9200b-a5bb-49d7-a91e-394e8b2b2491" xmlns:ns4="805ce19d-c951-4ff5-96d9-8c14a9e2dafd" targetNamespace="http://schemas.microsoft.com/office/2006/metadata/properties" ma:root="true" ma:fieldsID="5ad463e3e0a370151eb9c43bb10b527d" ns3:_="" ns4:_="">
    <xsd:import namespace="9ef9200b-a5bb-49d7-a91e-394e8b2b2491"/>
    <xsd:import namespace="805ce19d-c951-4ff5-96d9-8c14a9e2daf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Location"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f9200b-a5bb-49d7-a91e-394e8b2b24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05ce19d-c951-4ff5-96d9-8c14a9e2daf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FAE2E0B-AFD8-4B47-AC67-E9E68E1BBB34}">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9ef9200b-a5bb-49d7-a91e-394e8b2b2491"/>
    <ds:schemaRef ds:uri="805ce19d-c951-4ff5-96d9-8c14a9e2dafd"/>
    <ds:schemaRef ds:uri="http://www.w3.org/XML/1998/namespace"/>
  </ds:schemaRefs>
</ds:datastoreItem>
</file>

<file path=customXml/itemProps2.xml><?xml version="1.0" encoding="utf-8"?>
<ds:datastoreItem xmlns:ds="http://schemas.openxmlformats.org/officeDocument/2006/customXml" ds:itemID="{7A84D918-ABBA-4817-B3AA-25098940B075}">
  <ds:schemaRefs>
    <ds:schemaRef ds:uri="http://schemas.microsoft.com/sharepoint/v3/contenttype/forms"/>
  </ds:schemaRefs>
</ds:datastoreItem>
</file>

<file path=customXml/itemProps3.xml><?xml version="1.0" encoding="utf-8"?>
<ds:datastoreItem xmlns:ds="http://schemas.openxmlformats.org/officeDocument/2006/customXml" ds:itemID="{E78C7A20-4513-431B-8313-906FCA5A46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f9200b-a5bb-49d7-a91e-394e8b2b2491"/>
    <ds:schemaRef ds:uri="805ce19d-c951-4ff5-96d9-8c14a9e2da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836</TotalTime>
  <Words>1675</Words>
  <Application>Microsoft Office PowerPoint</Application>
  <PresentationFormat>Widescreen</PresentationFormat>
  <Paragraphs>219</Paragraphs>
  <Slides>38</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Calibri Light</vt:lpstr>
      <vt:lpstr>Wingdings</vt:lpstr>
      <vt:lpstr>Office Theme</vt:lpstr>
      <vt:lpstr>Unit 5 P2/M2</vt:lpstr>
      <vt:lpstr>Learning aims </vt:lpstr>
      <vt:lpstr>Assessment criteria </vt:lpstr>
      <vt:lpstr>Definitions </vt:lpstr>
      <vt:lpstr>Identify skills and personal attributes </vt:lpstr>
      <vt:lpstr>Identify skills and personal attributes </vt:lpstr>
      <vt:lpstr>Explain skills and personal attributes </vt:lpstr>
      <vt:lpstr>Skills </vt:lpstr>
      <vt:lpstr>STRETCH: Assess the importance of having these skills on the service user  </vt:lpstr>
      <vt:lpstr>Identify skills and personal attributes </vt:lpstr>
      <vt:lpstr>Identify skills and personal attributes </vt:lpstr>
      <vt:lpstr>Active listening and responding </vt:lpstr>
      <vt:lpstr>Tone of voice </vt:lpstr>
      <vt:lpstr>Use of appropriate language </vt:lpstr>
      <vt:lpstr>In your coursework </vt:lpstr>
      <vt:lpstr>In your coursework </vt:lpstr>
      <vt:lpstr>Good communication skills</vt:lpstr>
      <vt:lpstr>Identify skills and personal attributes </vt:lpstr>
      <vt:lpstr>Explain skills and personal attributes </vt:lpstr>
      <vt:lpstr>Observing changes in an individual’s condition  </vt:lpstr>
      <vt:lpstr>Monitoring children’s or someone's development</vt:lpstr>
      <vt:lpstr>Why should we observe individuals? </vt:lpstr>
      <vt:lpstr>Why is it vital to have good communication skills? </vt:lpstr>
      <vt:lpstr>Applying to your case studies </vt:lpstr>
      <vt:lpstr>Learning aims </vt:lpstr>
      <vt:lpstr>Identify the 6 C’s </vt:lpstr>
      <vt:lpstr>PowerPoint Presentation</vt:lpstr>
      <vt:lpstr>Explain the 6 C’s</vt:lpstr>
      <vt:lpstr>6 C’s</vt:lpstr>
      <vt:lpstr>P2 </vt:lpstr>
      <vt:lpstr>Learning aims </vt:lpstr>
      <vt:lpstr>What are the ways in which we develop our relationships with service users? </vt:lpstr>
      <vt:lpstr>M2 – Assess different methods professionals might use when building relationships and establishing trust with individuals with needs </vt:lpstr>
      <vt:lpstr>M2 – Assess different methods professionals might use when building relationships and establishing trust with individuals with needs </vt:lpstr>
      <vt:lpstr>M2 – Assess different methods professionals might use when building relationships and establishing trust with individuals with needs </vt:lpstr>
      <vt:lpstr>Pick your skills…</vt:lpstr>
      <vt:lpstr>Assessing the methods used </vt:lpstr>
      <vt:lpstr>Setting out your M2 </vt:lpstr>
    </vt:vector>
  </TitlesOfParts>
  <Company>Clapton Girls' Academy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Natasha Underwood</dc:creator>
  <cp:lastModifiedBy>Joshua Goodacre</cp:lastModifiedBy>
  <cp:revision>59</cp:revision>
  <cp:lastPrinted>2020-10-23T07:45:34Z</cp:lastPrinted>
  <dcterms:created xsi:type="dcterms:W3CDTF">2016-10-04T11:07:10Z</dcterms:created>
  <dcterms:modified xsi:type="dcterms:W3CDTF">2023-02-02T09:34:01Z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0x010100E191DF398E88824E8E2716F9B3A6A4D7</vt:lpwstr>
  </property>
</Properties>
</file>