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4"/>
  </p:sldMasterIdLst>
  <p:notesMasterIdLst>
    <p:notesMasterId r:id="rId26"/>
  </p:notesMasterIdLst>
  <p:handoutMasterIdLst>
    <p:handoutMasterId r:id="rId27"/>
  </p:handoutMasterIdLst>
  <p:sldIdLst>
    <p:sldId id="256" r:id="rId5"/>
    <p:sldId id="257" r:id="rId6"/>
    <p:sldId id="259" r:id="rId7"/>
    <p:sldId id="280" r:id="rId8"/>
    <p:sldId id="269" r:id="rId9"/>
    <p:sldId id="260" r:id="rId10"/>
    <p:sldId id="261" r:id="rId11"/>
    <p:sldId id="263" r:id="rId12"/>
    <p:sldId id="264" r:id="rId13"/>
    <p:sldId id="272" r:id="rId14"/>
    <p:sldId id="273" r:id="rId15"/>
    <p:sldId id="274" r:id="rId16"/>
    <p:sldId id="275" r:id="rId17"/>
    <p:sldId id="276" r:id="rId18"/>
    <p:sldId id="277" r:id="rId19"/>
    <p:sldId id="278" r:id="rId20"/>
    <p:sldId id="279" r:id="rId21"/>
    <p:sldId id="270" r:id="rId22"/>
    <p:sldId id="265" r:id="rId23"/>
    <p:sldId id="266" r:id="rId24"/>
    <p:sldId id="267" r:id="rId2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CE06D9-E44A-4130-90A1-7425ABFDFDF8}" v="2" dt="2023-02-02T09:34:50.8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5253" autoAdjust="0"/>
  </p:normalViewPr>
  <p:slideViewPr>
    <p:cSldViewPr snapToGrid="0">
      <p:cViewPr varScale="1">
        <p:scale>
          <a:sx n="68" d="100"/>
          <a:sy n="68"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752E4EF-44DD-4D91-9F5A-A6FABD7857C0}" type="datetimeFigureOut">
              <a:rPr lang="en-GB" smtClean="0"/>
              <a:t>02/02/2023</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05F25EAA-814D-4E79-A78E-519EF9C96DEF}" type="slidenum">
              <a:rPr lang="en-GB" smtClean="0"/>
              <a:t>‹#›</a:t>
            </a:fld>
            <a:endParaRPr lang="en-GB"/>
          </a:p>
        </p:txBody>
      </p:sp>
    </p:spTree>
    <p:extLst>
      <p:ext uri="{BB962C8B-B14F-4D97-AF65-F5344CB8AC3E}">
        <p14:creationId xmlns:p14="http://schemas.microsoft.com/office/powerpoint/2010/main" val="230390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7C658F2-12A7-45D9-9270-CBECEF52B3C1}" type="datetimeFigureOut">
              <a:rPr lang="en-GB" smtClean="0"/>
              <a:t>02/02/2023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6123065-5B05-46D4-95E5-1D4F22834C32}" type="slidenum">
              <a:rPr lang="en-GB" smtClean="0"/>
              <a:t>‹#›</a:t>
            </a:fld>
            <a:endParaRPr lang="en-GB"/>
          </a:p>
        </p:txBody>
      </p:sp>
    </p:spTree>
    <p:extLst>
      <p:ext uri="{BB962C8B-B14F-4D97-AF65-F5344CB8AC3E}">
        <p14:creationId xmlns:p14="http://schemas.microsoft.com/office/powerpoint/2010/main" val="41746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Print text book sheets for students </a:t>
            </a:r>
          </a:p>
        </p:txBody>
      </p:sp>
      <p:sp>
        <p:nvSpPr>
          <p:cNvPr id="4" name="Slide Number Placeholder 3"/>
          <p:cNvSpPr>
            <a:spLocks noGrp="1"/>
          </p:cNvSpPr>
          <p:nvPr>
            <p:ph type="sldNum" sz="quarter" idx="10"/>
          </p:nvPr>
        </p:nvSpPr>
        <p:spPr/>
        <p:txBody>
          <a:bodyPr/>
          <a:lstStyle/>
          <a:p>
            <a:fld id="{D6123065-5B05-46D4-95E5-1D4F22834C32}" type="slidenum">
              <a:rPr lang="en-GB" smtClean="0"/>
              <a:t>6</a:t>
            </a:fld>
            <a:endParaRPr lang="en-GB"/>
          </a:p>
        </p:txBody>
      </p:sp>
    </p:spTree>
    <p:extLst>
      <p:ext uri="{BB962C8B-B14F-4D97-AF65-F5344CB8AC3E}">
        <p14:creationId xmlns:p14="http://schemas.microsoft.com/office/powerpoint/2010/main" val="362936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E700B27-DE4C-4B9E-BB11-B9027034A00F}" type="datetimeFigureOut">
              <a:rPr lang="en-US" smtClean="0"/>
              <a:pPr/>
              <a:t>2/2/2023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0202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0DBE609-F3F2-45E6-BD6A-E03A8C86C1AE}" type="datetimeFigureOut">
              <a:rPr lang="en-US" smtClean="0"/>
              <a:t>2/2/2023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5398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A24AD68-089C-4467-A8F3-EA2BBCA6B44E}" type="datetimeFigureOut">
              <a:rPr lang="en-US" smtClean="0"/>
              <a:t>2/2/2023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5753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5C51FCE-E4BB-4680-8E50-3C0E348D2609}" type="datetimeFigureOut">
              <a:rPr lang="en-US" smtClean="0"/>
              <a:t>2/2/2023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8410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AA073D-A903-47F8-8D16-77642FB0DF1F}" type="datetimeFigureOut">
              <a:rPr lang="en-US" smtClean="0"/>
              <a:t>2/2/2023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78358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B91FA40-626B-4CA1-85D0-7A9016E395BA}" type="datetimeFigureOut">
              <a:rPr lang="en-US" smtClean="0"/>
              <a:t>2/2/2023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3301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3F425EA-B9DC-48A7-991E-9A82573B1B21}" type="datetimeFigureOut">
              <a:rPr lang="en-US" smtClean="0"/>
              <a:t>2/2/2023</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8814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6CB97F8-6CEB-469B-AFCC-889F2A2B1D5A}" type="datetimeFigureOut">
              <a:rPr lang="en-US" smtClean="0"/>
              <a:t>2/2/2023</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6572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smtClean="0"/>
              <a:t>2/2/2023</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5159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665CEB-0076-4E37-B880-BCEA9784DE0A}" type="datetimeFigureOut">
              <a:rPr lang="en-US" smtClean="0"/>
              <a:t>2/2/2023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7934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6149E5E-3896-4118-99A7-7B85668F1C5E}" type="datetimeFigureOut">
              <a:rPr lang="en-US" smtClean="0"/>
              <a:t>2/2/2023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3175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0D914D-B099-4142-A885-11F276715148}" type="datetimeFigureOut">
              <a:rPr lang="en-US" smtClean="0"/>
              <a:t>2/2/2023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2229061"/>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FF9999"/>
          </a:solidFill>
        </p:spPr>
        <p:txBody>
          <a:bodyPr/>
          <a:lstStyle/>
          <a:p>
            <a:r>
              <a:rPr lang="en-GB" dirty="0"/>
              <a:t>Unit 5 P3/M3 </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703681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pic>
        <p:nvPicPr>
          <p:cNvPr id="4" name="Picture 3"/>
          <p:cNvPicPr>
            <a:picLocks noChangeAspect="1"/>
          </p:cNvPicPr>
          <p:nvPr/>
        </p:nvPicPr>
        <p:blipFill rotWithShape="1">
          <a:blip r:embed="rId2"/>
          <a:srcRect l="5535" t="16826" r="31518" b="19206"/>
          <a:stretch/>
        </p:blipFill>
        <p:spPr>
          <a:xfrm>
            <a:off x="849086" y="625202"/>
            <a:ext cx="10122757" cy="5786484"/>
          </a:xfrm>
          <a:prstGeom prst="rect">
            <a:avLst/>
          </a:prstGeom>
        </p:spPr>
      </p:pic>
    </p:spTree>
    <p:extLst>
      <p:ext uri="{BB962C8B-B14F-4D97-AF65-F5344CB8AC3E}">
        <p14:creationId xmlns:p14="http://schemas.microsoft.com/office/powerpoint/2010/main" val="1676632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9999"/>
          </a:solidFill>
        </p:spPr>
        <p:txBody>
          <a:bodyPr/>
          <a:lstStyle/>
          <a:p>
            <a:r>
              <a:rPr lang="en-GB" dirty="0"/>
              <a:t>Legislation that guides professionals </a:t>
            </a:r>
            <a:br>
              <a:rPr lang="en-GB" dirty="0"/>
            </a:br>
            <a:endParaRPr lang="en-GB" dirty="0"/>
          </a:p>
        </p:txBody>
      </p:sp>
      <p:sp>
        <p:nvSpPr>
          <p:cNvPr id="3" name="Content Placeholder 2"/>
          <p:cNvSpPr>
            <a:spLocks noGrp="1"/>
          </p:cNvSpPr>
          <p:nvPr>
            <p:ph idx="1"/>
          </p:nvPr>
        </p:nvSpPr>
        <p:spPr/>
        <p:txBody>
          <a:bodyPr/>
          <a:lstStyle/>
          <a:p>
            <a:r>
              <a:rPr lang="en-US" dirty="0"/>
              <a:t>These laws reflect statutory rights of organisation, groups and individuals</a:t>
            </a:r>
          </a:p>
          <a:p>
            <a:r>
              <a:rPr lang="en-US" dirty="0"/>
              <a:t>In a health and social care setting you need to understand how important it is to adhere to legal guidance as it protects individuals from poor practice. </a:t>
            </a:r>
          </a:p>
          <a:p>
            <a:r>
              <a:rPr lang="en-US" dirty="0"/>
              <a:t>It also makes clear who is actually responsible for ensuring a safe and caring environment for service users.  </a:t>
            </a:r>
          </a:p>
        </p:txBody>
      </p:sp>
    </p:spTree>
    <p:extLst>
      <p:ext uri="{BB962C8B-B14F-4D97-AF65-F5344CB8AC3E}">
        <p14:creationId xmlns:p14="http://schemas.microsoft.com/office/powerpoint/2010/main" val="2215990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9999"/>
          </a:solidFill>
        </p:spPr>
        <p:txBody>
          <a:bodyPr/>
          <a:lstStyle/>
          <a:p>
            <a:r>
              <a:rPr lang="en-US" dirty="0"/>
              <a:t>Case study – pointers </a:t>
            </a:r>
            <a:endParaRPr lang="en-GB" dirty="0"/>
          </a:p>
        </p:txBody>
      </p:sp>
      <p:sp>
        <p:nvSpPr>
          <p:cNvPr id="3" name="Content Placeholder 2"/>
          <p:cNvSpPr>
            <a:spLocks noGrp="1"/>
          </p:cNvSpPr>
          <p:nvPr>
            <p:ph idx="1"/>
          </p:nvPr>
        </p:nvSpPr>
        <p:spPr/>
        <p:txBody>
          <a:bodyPr/>
          <a:lstStyle/>
          <a:p>
            <a:r>
              <a:rPr lang="en-US" dirty="0"/>
              <a:t>National Health Service Act 2006 section 140 – how would this help one of your case studies by being in place? </a:t>
            </a:r>
          </a:p>
          <a:p>
            <a:r>
              <a:rPr lang="en-US" dirty="0"/>
              <a:t>Think about the second bullet point talking about local pharmacies </a:t>
            </a:r>
            <a:endParaRPr lang="en-GB" dirty="0"/>
          </a:p>
        </p:txBody>
      </p:sp>
    </p:spTree>
    <p:extLst>
      <p:ext uri="{BB962C8B-B14F-4D97-AF65-F5344CB8AC3E}">
        <p14:creationId xmlns:p14="http://schemas.microsoft.com/office/powerpoint/2010/main" val="169228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9999"/>
          </a:solidFill>
        </p:spPr>
        <p:txBody>
          <a:bodyPr/>
          <a:lstStyle/>
          <a:p>
            <a:r>
              <a:rPr lang="en-US" dirty="0"/>
              <a:t>Guidance </a:t>
            </a:r>
            <a:endParaRPr lang="en-GB" dirty="0"/>
          </a:p>
        </p:txBody>
      </p:sp>
      <p:sp>
        <p:nvSpPr>
          <p:cNvPr id="3" name="Content Placeholder 2"/>
          <p:cNvSpPr>
            <a:spLocks noGrp="1"/>
          </p:cNvSpPr>
          <p:nvPr>
            <p:ph idx="1"/>
          </p:nvPr>
        </p:nvSpPr>
        <p:spPr/>
        <p:txBody>
          <a:bodyPr/>
          <a:lstStyle/>
          <a:p>
            <a:pPr lvl="1">
              <a:buFont typeface="Wingdings" panose="05000000000000000000" pitchFamily="2" charset="2"/>
              <a:buChar char="q"/>
            </a:pPr>
            <a:r>
              <a:rPr lang="en-GB" dirty="0"/>
              <a:t>The DH decision support tool </a:t>
            </a:r>
          </a:p>
          <a:p>
            <a:pPr lvl="1">
              <a:buFont typeface="Wingdings" panose="05000000000000000000" pitchFamily="2" charset="2"/>
              <a:buChar char="q"/>
            </a:pPr>
            <a:r>
              <a:rPr lang="en-GB" dirty="0"/>
              <a:t>Five step framework </a:t>
            </a:r>
          </a:p>
          <a:p>
            <a:pPr lvl="1">
              <a:buFont typeface="Wingdings" panose="05000000000000000000" pitchFamily="2" charset="2"/>
              <a:buChar char="q"/>
            </a:pPr>
            <a:r>
              <a:rPr lang="en-GB" dirty="0"/>
              <a:t>NICE and NHS guidance on care pathways and care plans </a:t>
            </a:r>
          </a:p>
          <a:p>
            <a:pPr lvl="1">
              <a:buFont typeface="Wingdings" panose="05000000000000000000" pitchFamily="2" charset="2"/>
              <a:buChar char="q"/>
            </a:pPr>
            <a:r>
              <a:rPr lang="en-GB" dirty="0"/>
              <a:t>Managing conflicts of interest: Guidance for clinical commissioning group </a:t>
            </a:r>
          </a:p>
          <a:p>
            <a:endParaRPr lang="en-GB" dirty="0"/>
          </a:p>
        </p:txBody>
      </p:sp>
    </p:spTree>
    <p:extLst>
      <p:ext uri="{BB962C8B-B14F-4D97-AF65-F5344CB8AC3E}">
        <p14:creationId xmlns:p14="http://schemas.microsoft.com/office/powerpoint/2010/main" val="3758975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9999"/>
          </a:solidFill>
        </p:spPr>
        <p:txBody>
          <a:bodyPr/>
          <a:lstStyle/>
          <a:p>
            <a:r>
              <a:rPr lang="en-US" dirty="0"/>
              <a:t>DH decision support tool </a:t>
            </a:r>
            <a:endParaRPr lang="en-GB" dirty="0"/>
          </a:p>
        </p:txBody>
      </p:sp>
      <p:sp>
        <p:nvSpPr>
          <p:cNvPr id="3" name="Content Placeholder 2"/>
          <p:cNvSpPr>
            <a:spLocks noGrp="1"/>
          </p:cNvSpPr>
          <p:nvPr>
            <p:ph idx="1"/>
          </p:nvPr>
        </p:nvSpPr>
        <p:spPr/>
        <p:txBody>
          <a:bodyPr>
            <a:normAutofit fontScale="92500"/>
          </a:bodyPr>
          <a:lstStyle/>
          <a:p>
            <a:r>
              <a:rPr lang="en-US" dirty="0"/>
              <a:t>The professional will use a screening tool if it is identified that someone needs extra help, this is called NHS Continuing Healthcare Checklist </a:t>
            </a:r>
          </a:p>
          <a:p>
            <a:r>
              <a:rPr lang="en-US" dirty="0"/>
              <a:t>If they are eligible then a full assessment will be made using the Decision support tool </a:t>
            </a:r>
          </a:p>
          <a:p>
            <a:r>
              <a:rPr lang="en-US" dirty="0"/>
              <a:t>Multi-disciplinary teams set out the individuals needs and make recommendations as to whether the individual still is entitled to NHS care</a:t>
            </a:r>
          </a:p>
          <a:p>
            <a:endParaRPr lang="en-US" dirty="0"/>
          </a:p>
          <a:p>
            <a:endParaRPr lang="en-US" dirty="0"/>
          </a:p>
          <a:p>
            <a:r>
              <a:rPr lang="en-US" dirty="0"/>
              <a:t>Case study  </a:t>
            </a:r>
            <a:endParaRPr lang="en-GB" dirty="0"/>
          </a:p>
        </p:txBody>
      </p:sp>
    </p:spTree>
    <p:extLst>
      <p:ext uri="{BB962C8B-B14F-4D97-AF65-F5344CB8AC3E}">
        <p14:creationId xmlns:p14="http://schemas.microsoft.com/office/powerpoint/2010/main" val="2368352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9999"/>
          </a:solidFill>
        </p:spPr>
        <p:txBody>
          <a:bodyPr/>
          <a:lstStyle/>
          <a:p>
            <a:r>
              <a:rPr lang="en-US" dirty="0"/>
              <a:t>5 step framework </a:t>
            </a:r>
            <a:endParaRPr lang="en-GB" dirty="0"/>
          </a:p>
        </p:txBody>
      </p:sp>
      <p:sp>
        <p:nvSpPr>
          <p:cNvPr id="3" name="Content Placeholder 2"/>
          <p:cNvSpPr>
            <a:spLocks noGrp="1"/>
          </p:cNvSpPr>
          <p:nvPr>
            <p:ph idx="1"/>
          </p:nvPr>
        </p:nvSpPr>
        <p:spPr/>
        <p:txBody>
          <a:bodyPr/>
          <a:lstStyle/>
          <a:p>
            <a:r>
              <a:rPr lang="en-US" dirty="0"/>
              <a:t>This approach is used to help make an ethical decision </a:t>
            </a:r>
          </a:p>
          <a:p>
            <a:r>
              <a:rPr lang="en-US" dirty="0"/>
              <a:t>It supports professionals from the beginning to the end of the decision making process </a:t>
            </a:r>
          </a:p>
          <a:p>
            <a:r>
              <a:rPr lang="en-US" dirty="0"/>
              <a:t>I have photocopied the step by step approach for you </a:t>
            </a:r>
          </a:p>
          <a:p>
            <a:endParaRPr lang="en-US" dirty="0"/>
          </a:p>
          <a:p>
            <a:r>
              <a:rPr lang="en-US" dirty="0"/>
              <a:t>You will need to summarise this into your coursework </a:t>
            </a:r>
          </a:p>
          <a:p>
            <a:r>
              <a:rPr lang="en-US" dirty="0"/>
              <a:t>Case study </a:t>
            </a:r>
            <a:endParaRPr lang="en-GB" dirty="0"/>
          </a:p>
        </p:txBody>
      </p:sp>
    </p:spTree>
    <p:extLst>
      <p:ext uri="{BB962C8B-B14F-4D97-AF65-F5344CB8AC3E}">
        <p14:creationId xmlns:p14="http://schemas.microsoft.com/office/powerpoint/2010/main" val="2037155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9999"/>
          </a:solidFill>
        </p:spPr>
        <p:txBody>
          <a:bodyPr/>
          <a:lstStyle/>
          <a:p>
            <a:pPr lvl="1" algn="l" defTabSz="457200" rtl="0">
              <a:spcBef>
                <a:spcPct val="0"/>
              </a:spcBef>
            </a:pPr>
            <a:r>
              <a:rPr lang="en-GB" sz="2800" dirty="0">
                <a:solidFill>
                  <a:schemeClr val="tx1"/>
                </a:solidFill>
              </a:rPr>
              <a:t>NICE and NHS guidance on care pathways and care plans </a:t>
            </a:r>
            <a:br>
              <a:rPr lang="en-GB" sz="2800" dirty="0">
                <a:solidFill>
                  <a:schemeClr val="tx1"/>
                </a:solidFill>
              </a:rPr>
            </a:br>
            <a:endParaRPr lang="en-GB" sz="2800" dirty="0">
              <a:solidFill>
                <a:schemeClr val="tx1"/>
              </a:solidFill>
            </a:endParaRPr>
          </a:p>
        </p:txBody>
      </p:sp>
      <p:sp>
        <p:nvSpPr>
          <p:cNvPr id="3" name="Content Placeholder 2"/>
          <p:cNvSpPr>
            <a:spLocks noGrp="1"/>
          </p:cNvSpPr>
          <p:nvPr>
            <p:ph idx="1"/>
          </p:nvPr>
        </p:nvSpPr>
        <p:spPr/>
        <p:txBody>
          <a:bodyPr/>
          <a:lstStyle/>
          <a:p>
            <a:r>
              <a:rPr lang="en-US" dirty="0"/>
              <a:t>Care pathways are designed to ensure that national standards of care are implemented </a:t>
            </a:r>
          </a:p>
          <a:p>
            <a:r>
              <a:rPr lang="en-US" dirty="0"/>
              <a:t>These pathways reflect a wide range of professionals and also reflect local areas </a:t>
            </a:r>
          </a:p>
          <a:p>
            <a:r>
              <a:rPr lang="en-US" dirty="0"/>
              <a:t>The pathways usually give help on how to make ethical decisions on specific circumstances </a:t>
            </a:r>
          </a:p>
          <a:p>
            <a:endParaRPr lang="en-US" dirty="0"/>
          </a:p>
          <a:p>
            <a:r>
              <a:rPr lang="en-US" dirty="0"/>
              <a:t>Research and write up either the Liverpool example or another one and this will be your example to support your explanation </a:t>
            </a:r>
          </a:p>
        </p:txBody>
      </p:sp>
    </p:spTree>
    <p:extLst>
      <p:ext uri="{BB962C8B-B14F-4D97-AF65-F5344CB8AC3E}">
        <p14:creationId xmlns:p14="http://schemas.microsoft.com/office/powerpoint/2010/main" val="1774988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9999"/>
          </a:solidFill>
        </p:spPr>
        <p:txBody>
          <a:bodyPr>
            <a:normAutofit fontScale="90000"/>
          </a:bodyPr>
          <a:lstStyle/>
          <a:p>
            <a:pPr lvl="1"/>
            <a:r>
              <a:rPr lang="en-GB" sz="2800" dirty="0">
                <a:solidFill>
                  <a:schemeClr val="tx1"/>
                </a:solidFill>
              </a:rPr>
              <a:t>Managing conflicts of interest: Guidance for clinical commissioning group </a:t>
            </a:r>
            <a:br>
              <a:rPr lang="en-GB" sz="2800" dirty="0">
                <a:solidFill>
                  <a:schemeClr val="tx1"/>
                </a:solidFill>
              </a:rPr>
            </a:br>
            <a:br>
              <a:rPr lang="en-GB" sz="2800" dirty="0">
                <a:solidFill>
                  <a:schemeClr val="tx1"/>
                </a:solidFill>
              </a:rPr>
            </a:br>
            <a:endParaRPr lang="en-GB" sz="2800" dirty="0">
              <a:solidFill>
                <a:schemeClr val="tx1"/>
              </a:solidFill>
            </a:endParaRPr>
          </a:p>
        </p:txBody>
      </p:sp>
      <p:sp>
        <p:nvSpPr>
          <p:cNvPr id="3" name="Content Placeholder 2"/>
          <p:cNvSpPr>
            <a:spLocks noGrp="1"/>
          </p:cNvSpPr>
          <p:nvPr>
            <p:ph idx="1"/>
          </p:nvPr>
        </p:nvSpPr>
        <p:spPr/>
        <p:txBody>
          <a:bodyPr>
            <a:normAutofit fontScale="92500" lnSpcReduction="10000"/>
          </a:bodyPr>
          <a:lstStyle/>
          <a:p>
            <a:r>
              <a:rPr lang="en-US" dirty="0"/>
              <a:t>CCG’s manage conflicts of interest </a:t>
            </a:r>
          </a:p>
          <a:p>
            <a:r>
              <a:rPr lang="en-US" dirty="0"/>
              <a:t>The Health and Social Care Act (2012) sets out clear guidance to ensure that CCG’s can manage conflicts of interest </a:t>
            </a:r>
          </a:p>
          <a:p>
            <a:r>
              <a:rPr lang="en-US" dirty="0"/>
              <a:t>They can demonstrate they are acting fairly and transparently and in the best interests of their patients and local population </a:t>
            </a:r>
          </a:p>
          <a:p>
            <a:endParaRPr lang="en-US" dirty="0"/>
          </a:p>
          <a:p>
            <a:r>
              <a:rPr lang="en-US" dirty="0"/>
              <a:t>Health and Safety Executive provides guidance to businesses about carrying out risk assessments </a:t>
            </a:r>
          </a:p>
          <a:p>
            <a:pPr lvl="1"/>
            <a:r>
              <a:rPr lang="en-US" dirty="0"/>
              <a:t>Controls risks </a:t>
            </a:r>
          </a:p>
          <a:p>
            <a:pPr lvl="1"/>
            <a:r>
              <a:rPr lang="en-US" dirty="0"/>
              <a:t>Keep everyone safe</a:t>
            </a:r>
          </a:p>
          <a:p>
            <a:pPr lvl="1"/>
            <a:r>
              <a:rPr lang="en-US" dirty="0"/>
              <a:t>Business is not breaking the law </a:t>
            </a:r>
            <a:endParaRPr lang="en-GB" dirty="0"/>
          </a:p>
        </p:txBody>
      </p:sp>
    </p:spTree>
    <p:extLst>
      <p:ext uri="{BB962C8B-B14F-4D97-AF65-F5344CB8AC3E}">
        <p14:creationId xmlns:p14="http://schemas.microsoft.com/office/powerpoint/2010/main" val="25964225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827364"/>
            <a:ext cx="8761413" cy="706964"/>
          </a:xfrm>
          <a:solidFill>
            <a:srgbClr val="FF9999"/>
          </a:solidFill>
        </p:spPr>
        <p:txBody>
          <a:bodyPr/>
          <a:lstStyle/>
          <a:p>
            <a:r>
              <a:rPr lang="en-GB" dirty="0"/>
              <a:t>P3</a:t>
            </a:r>
          </a:p>
        </p:txBody>
      </p:sp>
      <p:sp>
        <p:nvSpPr>
          <p:cNvPr id="3" name="Content Placeholder 2"/>
          <p:cNvSpPr>
            <a:spLocks noGrp="1"/>
          </p:cNvSpPr>
          <p:nvPr>
            <p:ph idx="1"/>
          </p:nvPr>
        </p:nvSpPr>
        <p:spPr/>
        <p:txBody>
          <a:bodyPr>
            <a:normAutofit fontScale="92500"/>
          </a:bodyPr>
          <a:lstStyle/>
          <a:p>
            <a:pPr>
              <a:buAutoNum type="arabicPeriod"/>
            </a:pPr>
            <a:r>
              <a:rPr lang="en-GB" dirty="0"/>
              <a:t>Introduction to the assignment – what are you going to talk about </a:t>
            </a:r>
          </a:p>
          <a:p>
            <a:pPr>
              <a:buAutoNum type="arabicPeriod"/>
            </a:pPr>
            <a:r>
              <a:rPr lang="en-GB" dirty="0"/>
              <a:t>Introduce ethical theories – what are they </a:t>
            </a:r>
          </a:p>
          <a:p>
            <a:pPr lvl="1">
              <a:buAutoNum type="arabicPeriod"/>
            </a:pPr>
            <a:r>
              <a:rPr lang="en-GB" dirty="0"/>
              <a:t>For each one you will say what it is including a health and social care example, how can it be used in one case study</a:t>
            </a:r>
          </a:p>
          <a:p>
            <a:pPr>
              <a:buAutoNum type="arabicPeriod"/>
            </a:pPr>
            <a:r>
              <a:rPr lang="en-GB" dirty="0"/>
              <a:t>Ethical issues – what are they, make a list of the ones you are covering </a:t>
            </a:r>
          </a:p>
          <a:p>
            <a:pPr lvl="1">
              <a:buAutoNum type="arabicPeriod"/>
            </a:pPr>
            <a:r>
              <a:rPr lang="en-GB" dirty="0"/>
              <a:t>For each one say what they mean, how they may occur or happen in one case study. </a:t>
            </a:r>
          </a:p>
          <a:p>
            <a:pPr>
              <a:buAutoNum type="arabicPeriod"/>
            </a:pPr>
            <a:r>
              <a:rPr lang="en-GB" dirty="0"/>
              <a:t>Legislation, organisations and guidance  </a:t>
            </a:r>
          </a:p>
          <a:p>
            <a:pPr lvl="1">
              <a:buAutoNum type="arabicPeriod"/>
            </a:pPr>
            <a:r>
              <a:rPr lang="en-GB" dirty="0"/>
              <a:t>For each one you will say briefly what it is (the main points of it), how it will be used in health and social care to help professionals to prevent issues/make decisions/ - with reference to your case study when appropriate </a:t>
            </a:r>
          </a:p>
          <a:p>
            <a:pPr lvl="1">
              <a:buAutoNum type="arabicPeriod"/>
            </a:pPr>
            <a:r>
              <a:rPr lang="en-US" dirty="0"/>
              <a:t> use the last paragraph of page 255 to conclude about how guidance can help </a:t>
            </a:r>
            <a:endParaRPr lang="en-GB" dirty="0"/>
          </a:p>
        </p:txBody>
      </p:sp>
    </p:spTree>
    <p:extLst>
      <p:ext uri="{BB962C8B-B14F-4D97-AF65-F5344CB8AC3E}">
        <p14:creationId xmlns:p14="http://schemas.microsoft.com/office/powerpoint/2010/main" val="4131800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9999"/>
          </a:solidFill>
        </p:spPr>
        <p:txBody>
          <a:bodyPr/>
          <a:lstStyle/>
          <a:p>
            <a:r>
              <a:rPr lang="en-GB" dirty="0"/>
              <a:t>Learning aims </a:t>
            </a:r>
          </a:p>
        </p:txBody>
      </p:sp>
      <p:sp>
        <p:nvSpPr>
          <p:cNvPr id="3" name="Content Placeholder 2"/>
          <p:cNvSpPr>
            <a:spLocks noGrp="1"/>
          </p:cNvSpPr>
          <p:nvPr>
            <p:ph idx="1"/>
          </p:nvPr>
        </p:nvSpPr>
        <p:spPr/>
        <p:txBody>
          <a:bodyPr>
            <a:normAutofit lnSpcReduction="10000"/>
          </a:bodyPr>
          <a:lstStyle/>
          <a:p>
            <a:r>
              <a:rPr lang="en-GB" dirty="0"/>
              <a:t>L01 – To identify the ethical theories in relation to health and social care </a:t>
            </a:r>
          </a:p>
          <a:p>
            <a:r>
              <a:rPr lang="en-GB" dirty="0"/>
              <a:t>L02 – To explain the ethical theories </a:t>
            </a:r>
          </a:p>
          <a:p>
            <a:r>
              <a:rPr lang="en-GB" dirty="0"/>
              <a:t>L03 – To apply the theories to individuals in health and social care </a:t>
            </a:r>
          </a:p>
          <a:p>
            <a:r>
              <a:rPr lang="en-GB" dirty="0"/>
              <a:t>L04 – To analyse how an ethical approach can provide support and benefit individuals </a:t>
            </a:r>
          </a:p>
          <a:p>
            <a:endParaRPr lang="en-GB" dirty="0"/>
          </a:p>
          <a:p>
            <a:pPr marL="0" indent="0">
              <a:buNone/>
            </a:pPr>
            <a:r>
              <a:rPr lang="en-GB" dirty="0"/>
              <a:t>Assessment criteria – M3: Analyse how an ethical approach to providing support would benefit specific individuals with different needs </a:t>
            </a:r>
          </a:p>
          <a:p>
            <a:endParaRPr lang="en-GB" dirty="0"/>
          </a:p>
        </p:txBody>
      </p:sp>
    </p:spTree>
    <p:extLst>
      <p:ext uri="{BB962C8B-B14F-4D97-AF65-F5344CB8AC3E}">
        <p14:creationId xmlns:p14="http://schemas.microsoft.com/office/powerpoint/2010/main" val="607689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9999"/>
          </a:solidFill>
        </p:spPr>
        <p:txBody>
          <a:bodyPr/>
          <a:lstStyle/>
          <a:p>
            <a:r>
              <a:rPr lang="en-GB" dirty="0"/>
              <a:t>Learning aims </a:t>
            </a:r>
          </a:p>
        </p:txBody>
      </p:sp>
      <p:sp>
        <p:nvSpPr>
          <p:cNvPr id="3" name="Content Placeholder 2"/>
          <p:cNvSpPr>
            <a:spLocks noGrp="1"/>
          </p:cNvSpPr>
          <p:nvPr>
            <p:ph idx="1"/>
          </p:nvPr>
        </p:nvSpPr>
        <p:spPr/>
        <p:txBody>
          <a:bodyPr/>
          <a:lstStyle/>
          <a:p>
            <a:r>
              <a:rPr lang="en-GB" dirty="0"/>
              <a:t>L01 – To identify the ethical theories in relation to health and social care </a:t>
            </a:r>
          </a:p>
          <a:p>
            <a:r>
              <a:rPr lang="en-GB" dirty="0"/>
              <a:t>L02 – To explain the ethical theories </a:t>
            </a:r>
          </a:p>
          <a:p>
            <a:r>
              <a:rPr lang="en-GB" dirty="0"/>
              <a:t>L03 – To apply the theories to individuals in health and social care </a:t>
            </a:r>
          </a:p>
          <a:p>
            <a:endParaRPr lang="en-GB" dirty="0"/>
          </a:p>
          <a:p>
            <a:endParaRPr lang="en-GB" dirty="0"/>
          </a:p>
          <a:p>
            <a:r>
              <a:rPr lang="en-GB" dirty="0"/>
              <a:t>Assessment criteria – P3: Explain how to incorporate ethical principles into the provision of support for individuals with different needs </a:t>
            </a:r>
          </a:p>
        </p:txBody>
      </p:sp>
    </p:spTree>
    <p:extLst>
      <p:ext uri="{BB962C8B-B14F-4D97-AF65-F5344CB8AC3E}">
        <p14:creationId xmlns:p14="http://schemas.microsoft.com/office/powerpoint/2010/main" val="1792357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9999"/>
          </a:solidFill>
        </p:spPr>
        <p:txBody>
          <a:bodyPr/>
          <a:lstStyle/>
          <a:p>
            <a:r>
              <a:rPr lang="en-GB" dirty="0"/>
              <a:t>How does what you considered in P3 benefits a service user? </a:t>
            </a:r>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1996587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666975"/>
            <a:ext cx="9366024" cy="1011218"/>
          </a:xfrm>
        </p:spPr>
        <p:txBody>
          <a:bodyPr>
            <a:normAutofit fontScale="90000"/>
          </a:bodyPr>
          <a:lstStyle/>
          <a:p>
            <a:r>
              <a:rPr lang="en-GB" dirty="0"/>
              <a:t>M3: Analyse how an ethical approach to providing support would benefit specific individuals with different needs</a:t>
            </a:r>
          </a:p>
        </p:txBody>
      </p:sp>
      <p:sp>
        <p:nvSpPr>
          <p:cNvPr id="3" name="Content Placeholder 2"/>
          <p:cNvSpPr>
            <a:spLocks noGrp="1"/>
          </p:cNvSpPr>
          <p:nvPr>
            <p:ph idx="1"/>
          </p:nvPr>
        </p:nvSpPr>
        <p:spPr>
          <a:xfrm>
            <a:off x="219457" y="2133600"/>
            <a:ext cx="5434584" cy="4556760"/>
          </a:xfrm>
        </p:spPr>
        <p:txBody>
          <a:bodyPr>
            <a:normAutofit fontScale="92500" lnSpcReduction="10000"/>
          </a:bodyPr>
          <a:lstStyle/>
          <a:p>
            <a:r>
              <a:rPr lang="en-GB" dirty="0"/>
              <a:t>For your M3 you do not need to look at every single part of P3 you need to look at the following: </a:t>
            </a:r>
          </a:p>
          <a:p>
            <a:pPr marL="0" indent="0">
              <a:buNone/>
            </a:pPr>
            <a:r>
              <a:rPr lang="en-GB" dirty="0"/>
              <a:t>1 ethical theory </a:t>
            </a:r>
          </a:p>
          <a:p>
            <a:pPr marL="0" indent="0">
              <a:buNone/>
            </a:pPr>
            <a:r>
              <a:rPr lang="en-GB" dirty="0"/>
              <a:t>2 from the following:</a:t>
            </a:r>
          </a:p>
          <a:p>
            <a:pPr lvl="1"/>
            <a:r>
              <a:rPr lang="en-GB" dirty="0"/>
              <a:t>Managing conflicts </a:t>
            </a:r>
          </a:p>
          <a:p>
            <a:pPr lvl="1"/>
            <a:r>
              <a:rPr lang="en-GB" dirty="0"/>
              <a:t>Conflicts of interests </a:t>
            </a:r>
          </a:p>
          <a:p>
            <a:pPr lvl="1"/>
            <a:r>
              <a:rPr lang="en-GB" dirty="0"/>
              <a:t>Balancing services and resources </a:t>
            </a:r>
          </a:p>
          <a:p>
            <a:pPr lvl="1"/>
            <a:r>
              <a:rPr lang="en-GB" dirty="0"/>
              <a:t>Minimising risk when promoting individual choice </a:t>
            </a:r>
          </a:p>
          <a:p>
            <a:pPr lvl="1"/>
            <a:r>
              <a:rPr lang="en-GB" dirty="0"/>
              <a:t>Sharing information and managing confidentiality </a:t>
            </a:r>
          </a:p>
          <a:p>
            <a:pPr marL="400050" lvl="1" indent="0">
              <a:buNone/>
            </a:pPr>
            <a:r>
              <a:rPr lang="en-GB" dirty="0"/>
              <a:t>                                                                                                    </a:t>
            </a:r>
          </a:p>
        </p:txBody>
      </p:sp>
      <p:sp>
        <p:nvSpPr>
          <p:cNvPr id="4" name="Content Placeholder 2"/>
          <p:cNvSpPr txBox="1">
            <a:spLocks/>
          </p:cNvSpPr>
          <p:nvPr/>
        </p:nvSpPr>
        <p:spPr>
          <a:xfrm>
            <a:off x="5876544" y="2133600"/>
            <a:ext cx="4943856" cy="179832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685800" lvl="1"/>
            <a:r>
              <a:rPr lang="en-GB" sz="2000" dirty="0"/>
              <a:t>1 organisation </a:t>
            </a:r>
          </a:p>
          <a:p>
            <a:pPr marL="685800" lvl="1"/>
            <a:r>
              <a:rPr lang="en-GB" sz="2000" dirty="0"/>
              <a:t>1 legislation </a:t>
            </a:r>
          </a:p>
          <a:p>
            <a:pPr marL="685800" lvl="1"/>
            <a:r>
              <a:rPr lang="en-GB" sz="2000" dirty="0"/>
              <a:t>1 guidance                                                                                                  </a:t>
            </a:r>
          </a:p>
        </p:txBody>
      </p:sp>
      <p:sp>
        <p:nvSpPr>
          <p:cNvPr id="5" name="Content Placeholder 2"/>
          <p:cNvSpPr txBox="1">
            <a:spLocks/>
          </p:cNvSpPr>
          <p:nvPr/>
        </p:nvSpPr>
        <p:spPr>
          <a:xfrm>
            <a:off x="5876544" y="3352800"/>
            <a:ext cx="5602224" cy="32321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685800" lvl="1"/>
            <a:r>
              <a:rPr lang="en-GB" sz="2000" dirty="0"/>
              <a:t>For your work you need to make sure you have thought about how it benefits the individual (case study) by it being in place </a:t>
            </a:r>
          </a:p>
          <a:p>
            <a:pPr marL="685800" lvl="1"/>
            <a:r>
              <a:rPr lang="en-GB" sz="2000" dirty="0"/>
              <a:t>What would happen if it wasn’t in place – this will strengthen your benefits</a:t>
            </a:r>
          </a:p>
          <a:p>
            <a:pPr marL="685800" lvl="1"/>
            <a:endParaRPr lang="en-GB" sz="2000" dirty="0"/>
          </a:p>
          <a:p>
            <a:pPr marL="685800" lvl="1"/>
            <a:r>
              <a:rPr lang="en-GB" sz="2000" dirty="0"/>
              <a:t>Include references in your work of research of all the sections                                                                                                     </a:t>
            </a:r>
          </a:p>
        </p:txBody>
      </p:sp>
    </p:spTree>
    <p:extLst>
      <p:ext uri="{BB962C8B-B14F-4D97-AF65-F5344CB8AC3E}">
        <p14:creationId xmlns:p14="http://schemas.microsoft.com/office/powerpoint/2010/main" val="3028893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9999"/>
          </a:solidFill>
        </p:spPr>
        <p:txBody>
          <a:bodyPr/>
          <a:lstStyle/>
          <a:p>
            <a:r>
              <a:rPr lang="en-GB" dirty="0"/>
              <a:t>Research using the sheets  </a:t>
            </a:r>
          </a:p>
        </p:txBody>
      </p:sp>
      <p:sp>
        <p:nvSpPr>
          <p:cNvPr id="3" name="Content Placeholder 2"/>
          <p:cNvSpPr>
            <a:spLocks noGrp="1"/>
          </p:cNvSpPr>
          <p:nvPr>
            <p:ph idx="1"/>
          </p:nvPr>
        </p:nvSpPr>
        <p:spPr>
          <a:xfrm>
            <a:off x="475251" y="1494028"/>
            <a:ext cx="10878549" cy="5363972"/>
          </a:xfrm>
        </p:spPr>
        <p:txBody>
          <a:bodyPr>
            <a:normAutofit fontScale="70000" lnSpcReduction="20000"/>
          </a:bodyPr>
          <a:lstStyle/>
          <a:p>
            <a:pPr marL="0" indent="0">
              <a:buNone/>
            </a:pPr>
            <a:endParaRPr lang="en-GB" dirty="0"/>
          </a:p>
          <a:p>
            <a:pPr marL="0" indent="0">
              <a:buNone/>
            </a:pPr>
            <a:r>
              <a:rPr lang="en-GB" sz="3600" b="1" u="sng" dirty="0"/>
              <a:t>Ethical theories</a:t>
            </a:r>
          </a:p>
          <a:p>
            <a:pPr lvl="0"/>
            <a:r>
              <a:rPr lang="en-GB" sz="3600" dirty="0"/>
              <a:t>Consequentialism </a:t>
            </a:r>
          </a:p>
          <a:p>
            <a:pPr lvl="0"/>
            <a:r>
              <a:rPr lang="en-GB" sz="3600" dirty="0"/>
              <a:t>Deontology  </a:t>
            </a:r>
          </a:p>
          <a:p>
            <a:pPr lvl="0"/>
            <a:r>
              <a:rPr lang="en-GB" sz="3600" dirty="0" err="1"/>
              <a:t>Principlism</a:t>
            </a:r>
            <a:r>
              <a:rPr lang="en-GB" sz="3600" dirty="0"/>
              <a:t> </a:t>
            </a:r>
          </a:p>
          <a:p>
            <a:pPr lvl="0"/>
            <a:r>
              <a:rPr lang="en-GB" sz="3600" dirty="0"/>
              <a:t>Virtue ethics </a:t>
            </a:r>
          </a:p>
          <a:p>
            <a:pPr marL="0" indent="0">
              <a:buNone/>
            </a:pPr>
            <a:endParaRPr lang="en-GB" sz="3600" dirty="0"/>
          </a:p>
          <a:p>
            <a:pPr marL="0" indent="0">
              <a:buNone/>
            </a:pPr>
            <a:r>
              <a:rPr lang="en-GB" sz="3600" dirty="0"/>
              <a:t> </a:t>
            </a:r>
          </a:p>
          <a:p>
            <a:pPr lvl="0"/>
            <a:r>
              <a:rPr lang="en-GB" sz="3600" dirty="0"/>
              <a:t>Who came up with the theory and when? </a:t>
            </a:r>
          </a:p>
          <a:p>
            <a:pPr lvl="0"/>
            <a:r>
              <a:rPr lang="en-GB" sz="3600" dirty="0"/>
              <a:t>What is the theory? Write a summary of the theory including its key points </a:t>
            </a:r>
          </a:p>
          <a:p>
            <a:pPr marL="0" indent="0">
              <a:buNone/>
            </a:pPr>
            <a:r>
              <a:rPr lang="en-GB" sz="4400" dirty="0"/>
              <a:t> </a:t>
            </a:r>
          </a:p>
          <a:p>
            <a:pPr marL="0" indent="0">
              <a:buNone/>
            </a:pPr>
            <a:r>
              <a:rPr lang="en-GB" sz="4400" dirty="0"/>
              <a:t> </a:t>
            </a:r>
          </a:p>
        </p:txBody>
      </p:sp>
    </p:spTree>
    <p:extLst>
      <p:ext uri="{BB962C8B-B14F-4D97-AF65-F5344CB8AC3E}">
        <p14:creationId xmlns:p14="http://schemas.microsoft.com/office/powerpoint/2010/main" val="3007349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8C56CF-4E15-423C-A276-C1D75B1B8186}"/>
              </a:ext>
            </a:extLst>
          </p:cNvPr>
          <p:cNvSpPr>
            <a:spLocks noGrp="1"/>
          </p:cNvSpPr>
          <p:nvPr>
            <p:ph idx="1"/>
          </p:nvPr>
        </p:nvSpPr>
        <p:spPr>
          <a:xfrm>
            <a:off x="213360" y="164465"/>
            <a:ext cx="10515600" cy="4351338"/>
          </a:xfrm>
        </p:spPr>
        <p:txBody>
          <a:bodyPr/>
          <a:lstStyle/>
          <a:p>
            <a:r>
              <a:rPr lang="en-GB" sz="2800" dirty="0"/>
              <a:t>Consequentialism – Jeremy Bentham (1748-1832), John Mill and Peter Singer (1946)</a:t>
            </a:r>
          </a:p>
          <a:p>
            <a:r>
              <a:rPr lang="en-GB" dirty="0"/>
              <a:t>Consider consequences to actions not the act. They do not consider the motivations behind the act </a:t>
            </a:r>
          </a:p>
          <a:p>
            <a:r>
              <a:rPr lang="en-GB" dirty="0"/>
              <a:t>Health and social care: look at the medical outcomes for an individual e.g. how a medicine would impact them </a:t>
            </a:r>
          </a:p>
          <a:p>
            <a:r>
              <a:rPr lang="en-GB" dirty="0"/>
              <a:t>Case studies: think of a situation where the professionals would need to think about the consequences – does your case study need any treatment or specific help? </a:t>
            </a:r>
          </a:p>
        </p:txBody>
      </p:sp>
    </p:spTree>
    <p:extLst>
      <p:ext uri="{BB962C8B-B14F-4D97-AF65-F5344CB8AC3E}">
        <p14:creationId xmlns:p14="http://schemas.microsoft.com/office/powerpoint/2010/main" val="1750877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921" y="411480"/>
            <a:ext cx="9032446" cy="2331720"/>
          </a:xfrm>
          <a:solidFill>
            <a:srgbClr val="FF9999"/>
          </a:solidFill>
        </p:spPr>
        <p:txBody>
          <a:bodyPr>
            <a:normAutofit fontScale="90000"/>
          </a:bodyPr>
          <a:lstStyle/>
          <a:p>
            <a:r>
              <a:rPr lang="en-GB" dirty="0"/>
              <a:t>P3 - explain how to incorporate ethical principles into the provision of support for individuals with different needs </a:t>
            </a:r>
            <a:br>
              <a:rPr lang="en-GB" dirty="0"/>
            </a:br>
            <a:endParaRPr lang="en-GB" dirty="0"/>
          </a:p>
        </p:txBody>
      </p:sp>
      <p:sp>
        <p:nvSpPr>
          <p:cNvPr id="3" name="Content Placeholder 2"/>
          <p:cNvSpPr>
            <a:spLocks noGrp="1"/>
          </p:cNvSpPr>
          <p:nvPr>
            <p:ph idx="1"/>
          </p:nvPr>
        </p:nvSpPr>
        <p:spPr>
          <a:xfrm>
            <a:off x="1154954" y="3030220"/>
            <a:ext cx="8761412" cy="3416300"/>
          </a:xfrm>
        </p:spPr>
        <p:txBody>
          <a:bodyPr>
            <a:normAutofit/>
          </a:bodyPr>
          <a:lstStyle/>
          <a:p>
            <a:r>
              <a:rPr lang="en-GB" dirty="0"/>
              <a:t>You will write BRIEFLY what the theory is </a:t>
            </a:r>
          </a:p>
          <a:p>
            <a:pPr lvl="0"/>
            <a:r>
              <a:rPr lang="en-GB" dirty="0"/>
              <a:t>How can we apply this to using this in health and social care? </a:t>
            </a:r>
          </a:p>
          <a:p>
            <a:r>
              <a:rPr lang="en-GB" dirty="0"/>
              <a:t>Say how a professional who is using the theory to make decisions would use it to make a decision about one of your case studies </a:t>
            </a:r>
          </a:p>
          <a:p>
            <a:pPr marL="0" indent="0">
              <a:buNone/>
            </a:pPr>
            <a:endParaRPr lang="en-GB" dirty="0"/>
          </a:p>
        </p:txBody>
      </p:sp>
    </p:spTree>
    <p:extLst>
      <p:ext uri="{BB962C8B-B14F-4D97-AF65-F5344CB8AC3E}">
        <p14:creationId xmlns:p14="http://schemas.microsoft.com/office/powerpoint/2010/main" val="932095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9999"/>
          </a:solidFill>
        </p:spPr>
        <p:txBody>
          <a:bodyPr/>
          <a:lstStyle/>
          <a:p>
            <a:r>
              <a:rPr lang="en-GB" dirty="0"/>
              <a:t>Group task </a:t>
            </a:r>
          </a:p>
        </p:txBody>
      </p:sp>
      <p:sp>
        <p:nvSpPr>
          <p:cNvPr id="3" name="Content Placeholder 2"/>
          <p:cNvSpPr>
            <a:spLocks noGrp="1"/>
          </p:cNvSpPr>
          <p:nvPr>
            <p:ph idx="1"/>
          </p:nvPr>
        </p:nvSpPr>
        <p:spPr/>
        <p:txBody>
          <a:bodyPr>
            <a:normAutofit/>
          </a:bodyPr>
          <a:lstStyle/>
          <a:p>
            <a:pPr marL="0" indent="0">
              <a:buNone/>
            </a:pPr>
            <a:r>
              <a:rPr lang="en-GB" dirty="0"/>
              <a:t>A list of questions is going to be on the board </a:t>
            </a:r>
          </a:p>
          <a:p>
            <a:pPr marL="0" indent="0">
              <a:buNone/>
            </a:pPr>
            <a:r>
              <a:rPr lang="en-GB" dirty="0"/>
              <a:t>You will need to first write on your paper one of the following: </a:t>
            </a:r>
          </a:p>
          <a:p>
            <a:r>
              <a:rPr lang="en-GB" dirty="0"/>
              <a:t>Managing conflicts </a:t>
            </a:r>
          </a:p>
          <a:p>
            <a:r>
              <a:rPr lang="en-GB" dirty="0"/>
              <a:t>Conflicts of interests </a:t>
            </a:r>
          </a:p>
          <a:p>
            <a:r>
              <a:rPr lang="en-GB" dirty="0"/>
              <a:t>Balancing services and resources </a:t>
            </a:r>
          </a:p>
          <a:p>
            <a:r>
              <a:rPr lang="en-GB" dirty="0"/>
              <a:t>Minimising risk when promoting individual choice </a:t>
            </a:r>
          </a:p>
          <a:p>
            <a:r>
              <a:rPr lang="en-GB" dirty="0"/>
              <a:t>Sharing information and managing confidentiality </a:t>
            </a:r>
          </a:p>
          <a:p>
            <a:pPr marL="0" indent="0">
              <a:buNone/>
            </a:pPr>
            <a:endParaRPr lang="en-GB" dirty="0"/>
          </a:p>
          <a:p>
            <a:endParaRPr lang="en-GB" dirty="0"/>
          </a:p>
        </p:txBody>
      </p:sp>
    </p:spTree>
    <p:extLst>
      <p:ext uri="{BB962C8B-B14F-4D97-AF65-F5344CB8AC3E}">
        <p14:creationId xmlns:p14="http://schemas.microsoft.com/office/powerpoint/2010/main" val="1200384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9999"/>
          </a:solidFill>
        </p:spPr>
        <p:txBody>
          <a:bodyPr/>
          <a:lstStyle/>
          <a:p>
            <a:r>
              <a:rPr lang="en-GB" dirty="0"/>
              <a:t>Questions for previous slide  </a:t>
            </a:r>
          </a:p>
        </p:txBody>
      </p:sp>
      <p:sp>
        <p:nvSpPr>
          <p:cNvPr id="3" name="Content Placeholder 2"/>
          <p:cNvSpPr>
            <a:spLocks noGrp="1"/>
          </p:cNvSpPr>
          <p:nvPr>
            <p:ph idx="1"/>
          </p:nvPr>
        </p:nvSpPr>
        <p:spPr/>
        <p:txBody>
          <a:bodyPr/>
          <a:lstStyle/>
          <a:p>
            <a:r>
              <a:rPr lang="en-GB" dirty="0"/>
              <a:t>What does your ethical issue mean? </a:t>
            </a:r>
          </a:p>
          <a:p>
            <a:r>
              <a:rPr lang="en-GB" dirty="0"/>
              <a:t>An example of when the ethical issue may happen in health and social care</a:t>
            </a:r>
          </a:p>
          <a:p>
            <a:r>
              <a:rPr lang="en-GB" dirty="0"/>
              <a:t>Apply the ethical issue to one of the case studies </a:t>
            </a:r>
          </a:p>
          <a:p>
            <a:r>
              <a:rPr lang="en-GB" dirty="0"/>
              <a:t>What should the professional do when these situations arise? </a:t>
            </a:r>
          </a:p>
          <a:p>
            <a:r>
              <a:rPr lang="en-GB" dirty="0"/>
              <a:t>EXTENSION How does this benefit the service user </a:t>
            </a:r>
          </a:p>
          <a:p>
            <a:pPr marL="0" indent="0">
              <a:buNone/>
            </a:pPr>
            <a:endParaRPr lang="en-GB" dirty="0"/>
          </a:p>
        </p:txBody>
      </p:sp>
    </p:spTree>
    <p:extLst>
      <p:ext uri="{BB962C8B-B14F-4D97-AF65-F5344CB8AC3E}">
        <p14:creationId xmlns:p14="http://schemas.microsoft.com/office/powerpoint/2010/main" val="809000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9999"/>
          </a:solidFill>
        </p:spPr>
        <p:txBody>
          <a:bodyPr/>
          <a:lstStyle/>
          <a:p>
            <a:r>
              <a:rPr lang="en-GB" dirty="0"/>
              <a:t>Legislation and organisations </a:t>
            </a:r>
          </a:p>
        </p:txBody>
      </p:sp>
      <p:sp>
        <p:nvSpPr>
          <p:cNvPr id="3" name="Content Placeholder 2"/>
          <p:cNvSpPr>
            <a:spLocks noGrp="1"/>
          </p:cNvSpPr>
          <p:nvPr>
            <p:ph idx="1"/>
          </p:nvPr>
        </p:nvSpPr>
        <p:spPr/>
        <p:txBody>
          <a:bodyPr>
            <a:normAutofit/>
          </a:bodyPr>
          <a:lstStyle/>
          <a:p>
            <a:r>
              <a:rPr lang="en-GB" dirty="0"/>
              <a:t>There are a number of organisations and pieces of legislations in place to ensure that health and social care professionals are supported in dealing with ethical issues </a:t>
            </a:r>
          </a:p>
          <a:p>
            <a:endParaRPr lang="en-GB" dirty="0"/>
          </a:p>
          <a:p>
            <a:pPr marL="0" indent="0">
              <a:buNone/>
            </a:pPr>
            <a:endParaRPr lang="en-GB" dirty="0"/>
          </a:p>
        </p:txBody>
      </p:sp>
    </p:spTree>
    <p:extLst>
      <p:ext uri="{BB962C8B-B14F-4D97-AF65-F5344CB8AC3E}">
        <p14:creationId xmlns:p14="http://schemas.microsoft.com/office/powerpoint/2010/main" val="261845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9999"/>
          </a:solidFill>
        </p:spPr>
        <p:txBody>
          <a:bodyPr/>
          <a:lstStyle/>
          <a:p>
            <a:r>
              <a:rPr lang="en-GB" b="1" u="sng" dirty="0"/>
              <a:t>Legislation and guidance</a:t>
            </a:r>
            <a:endParaRPr lang="en-GB" dirty="0"/>
          </a:p>
        </p:txBody>
      </p:sp>
      <p:sp>
        <p:nvSpPr>
          <p:cNvPr id="3" name="Content Placeholder 2"/>
          <p:cNvSpPr>
            <a:spLocks noGrp="1"/>
          </p:cNvSpPr>
          <p:nvPr>
            <p:ph idx="1"/>
          </p:nvPr>
        </p:nvSpPr>
        <p:spPr>
          <a:xfrm>
            <a:off x="449560" y="2459808"/>
            <a:ext cx="5611605" cy="3823426"/>
          </a:xfrm>
        </p:spPr>
        <p:txBody>
          <a:bodyPr>
            <a:normAutofit fontScale="77500" lnSpcReduction="20000"/>
          </a:bodyPr>
          <a:lstStyle/>
          <a:p>
            <a:pPr marL="0" indent="0">
              <a:buNone/>
            </a:pPr>
            <a:r>
              <a:rPr lang="en-GB" b="1" u="sng" dirty="0"/>
              <a:t>Legislation and guidance on conflicts of interest, balancing resources and minimising risk </a:t>
            </a:r>
          </a:p>
          <a:p>
            <a:pPr>
              <a:buFont typeface="Wingdings" panose="05000000000000000000" pitchFamily="2" charset="2"/>
              <a:buChar char="q"/>
            </a:pPr>
            <a:r>
              <a:rPr lang="en-GB" dirty="0"/>
              <a:t>Organisations that give advice</a:t>
            </a:r>
          </a:p>
          <a:p>
            <a:pPr lvl="1">
              <a:buFont typeface="Wingdings" panose="05000000000000000000" pitchFamily="2" charset="2"/>
              <a:buChar char="q"/>
            </a:pPr>
            <a:r>
              <a:rPr lang="en-GB" dirty="0"/>
              <a:t>NHS</a:t>
            </a:r>
          </a:p>
          <a:p>
            <a:pPr lvl="1">
              <a:buFont typeface="Wingdings" panose="05000000000000000000" pitchFamily="2" charset="2"/>
              <a:buChar char="q"/>
            </a:pPr>
            <a:r>
              <a:rPr lang="en-GB" dirty="0"/>
              <a:t>Department of health </a:t>
            </a:r>
          </a:p>
          <a:p>
            <a:pPr lvl="1">
              <a:buFont typeface="Wingdings" panose="05000000000000000000" pitchFamily="2" charset="2"/>
              <a:buChar char="q"/>
            </a:pPr>
            <a:r>
              <a:rPr lang="en-GB" dirty="0"/>
              <a:t>National institute for care excellence </a:t>
            </a:r>
          </a:p>
          <a:p>
            <a:pPr lvl="1">
              <a:buFont typeface="Wingdings" panose="05000000000000000000" pitchFamily="2" charset="2"/>
              <a:buChar char="q"/>
            </a:pPr>
            <a:r>
              <a:rPr lang="en-GB" dirty="0"/>
              <a:t>Health and safety executive </a:t>
            </a:r>
          </a:p>
          <a:p>
            <a:pPr>
              <a:buFont typeface="Wingdings" panose="05000000000000000000" pitchFamily="2" charset="2"/>
              <a:buChar char="q"/>
            </a:pPr>
            <a:r>
              <a:rPr lang="en-GB" dirty="0"/>
              <a:t>Legislation that guides professionals </a:t>
            </a:r>
          </a:p>
          <a:p>
            <a:pPr lvl="1">
              <a:buFont typeface="Wingdings" panose="05000000000000000000" pitchFamily="2" charset="2"/>
              <a:buChar char="q"/>
            </a:pPr>
            <a:r>
              <a:rPr lang="en-GB" dirty="0"/>
              <a:t>Human Rights Act (1998) </a:t>
            </a:r>
          </a:p>
          <a:p>
            <a:pPr lvl="1">
              <a:buFont typeface="Wingdings" panose="05000000000000000000" pitchFamily="2" charset="2"/>
              <a:buChar char="q"/>
            </a:pPr>
            <a:r>
              <a:rPr lang="en-GB" dirty="0"/>
              <a:t>Mental Health Act (2007)</a:t>
            </a:r>
          </a:p>
          <a:p>
            <a:pPr lvl="1">
              <a:buFont typeface="Wingdings" panose="05000000000000000000" pitchFamily="2" charset="2"/>
              <a:buChar char="q"/>
            </a:pPr>
            <a:r>
              <a:rPr lang="en-GB" dirty="0"/>
              <a:t>Mental capacity Act (2005)</a:t>
            </a:r>
          </a:p>
          <a:p>
            <a:pPr lvl="1">
              <a:buFont typeface="Wingdings" panose="05000000000000000000" pitchFamily="2" charset="2"/>
              <a:buChar char="q"/>
            </a:pPr>
            <a:r>
              <a:rPr lang="en-GB" dirty="0"/>
              <a:t>Equality Act (2010)</a:t>
            </a:r>
          </a:p>
        </p:txBody>
      </p:sp>
      <p:sp>
        <p:nvSpPr>
          <p:cNvPr id="4" name="Content Placeholder 2"/>
          <p:cNvSpPr txBox="1">
            <a:spLocks/>
          </p:cNvSpPr>
          <p:nvPr/>
        </p:nvSpPr>
        <p:spPr>
          <a:xfrm>
            <a:off x="6061165" y="2459808"/>
            <a:ext cx="5611605" cy="412387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a:buFont typeface="Wingdings" panose="05000000000000000000" pitchFamily="2" charset="2"/>
              <a:buChar char="q"/>
            </a:pPr>
            <a:r>
              <a:rPr lang="en-GB" dirty="0"/>
              <a:t>Guidance </a:t>
            </a:r>
          </a:p>
          <a:p>
            <a:pPr lvl="1">
              <a:buFont typeface="Wingdings" panose="05000000000000000000" pitchFamily="2" charset="2"/>
              <a:buChar char="q"/>
            </a:pPr>
            <a:r>
              <a:rPr lang="en-GB" dirty="0"/>
              <a:t>The DH decision support tool </a:t>
            </a:r>
          </a:p>
          <a:p>
            <a:pPr lvl="1">
              <a:buFont typeface="Wingdings" panose="05000000000000000000" pitchFamily="2" charset="2"/>
              <a:buChar char="q"/>
            </a:pPr>
            <a:r>
              <a:rPr lang="en-GB" dirty="0"/>
              <a:t>Five step framework </a:t>
            </a:r>
          </a:p>
          <a:p>
            <a:pPr lvl="1">
              <a:buFont typeface="Wingdings" panose="05000000000000000000" pitchFamily="2" charset="2"/>
              <a:buChar char="q"/>
            </a:pPr>
            <a:r>
              <a:rPr lang="en-GB" dirty="0"/>
              <a:t>NICE and NHS guidance on care pathways and care plans </a:t>
            </a:r>
          </a:p>
          <a:p>
            <a:pPr lvl="1">
              <a:buFont typeface="Wingdings" panose="05000000000000000000" pitchFamily="2" charset="2"/>
              <a:buChar char="q"/>
            </a:pPr>
            <a:r>
              <a:rPr lang="en-GB" dirty="0"/>
              <a:t>Managing conflicts of interest: Guidance for clinical commissioning group </a:t>
            </a:r>
          </a:p>
          <a:p>
            <a:pPr>
              <a:buFont typeface="Wingdings" panose="05000000000000000000" pitchFamily="2" charset="2"/>
              <a:buChar char="q"/>
            </a:pPr>
            <a:r>
              <a:rPr lang="en-GB" dirty="0"/>
              <a:t>How guidance may be counterbalanced by other factors </a:t>
            </a:r>
          </a:p>
        </p:txBody>
      </p:sp>
    </p:spTree>
    <p:extLst>
      <p:ext uri="{BB962C8B-B14F-4D97-AF65-F5344CB8AC3E}">
        <p14:creationId xmlns:p14="http://schemas.microsoft.com/office/powerpoint/2010/main" val="30386954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ef9200b-a5bb-49d7-a91e-394e8b2b249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191DF398E88824E8E2716F9B3A6A4D7" ma:contentTypeVersion="15" ma:contentTypeDescription="Create a new document." ma:contentTypeScope="" ma:versionID="0a744415c14b49a64b42c9a86eda8694">
  <xsd:schema xmlns:xsd="http://www.w3.org/2001/XMLSchema" xmlns:xs="http://www.w3.org/2001/XMLSchema" xmlns:p="http://schemas.microsoft.com/office/2006/metadata/properties" xmlns:ns3="9ef9200b-a5bb-49d7-a91e-394e8b2b2491" xmlns:ns4="805ce19d-c951-4ff5-96d9-8c14a9e2dafd" targetNamespace="http://schemas.microsoft.com/office/2006/metadata/properties" ma:root="true" ma:fieldsID="5ad463e3e0a370151eb9c43bb10b527d" ns3:_="" ns4:_="">
    <xsd:import namespace="9ef9200b-a5bb-49d7-a91e-394e8b2b2491"/>
    <xsd:import namespace="805ce19d-c951-4ff5-96d9-8c14a9e2daf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Location"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f9200b-a5bb-49d7-a91e-394e8b2b24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05ce19d-c951-4ff5-96d9-8c14a9e2dafd"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F43FA4-0A48-4369-B593-2B5AB2288CAE}">
  <ds:schemaRefs>
    <ds:schemaRef ds:uri="http://schemas.microsoft.com/office/infopath/2007/PartnerControls"/>
    <ds:schemaRef ds:uri="http://purl.org/dc/elements/1.1/"/>
    <ds:schemaRef ds:uri="http://schemas.microsoft.com/office/2006/metadata/properties"/>
    <ds:schemaRef ds:uri="9ef9200b-a5bb-49d7-a91e-394e8b2b2491"/>
    <ds:schemaRef ds:uri="805ce19d-c951-4ff5-96d9-8c14a9e2dafd"/>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E8494304-5BE7-418A-894F-A0030A20E8A3}">
  <ds:schemaRefs>
    <ds:schemaRef ds:uri="http://schemas.microsoft.com/sharepoint/v3/contenttype/forms"/>
  </ds:schemaRefs>
</ds:datastoreItem>
</file>

<file path=customXml/itemProps3.xml><?xml version="1.0" encoding="utf-8"?>
<ds:datastoreItem xmlns:ds="http://schemas.openxmlformats.org/officeDocument/2006/customXml" ds:itemID="{6C21098D-2354-4984-9CE1-D6A34A22E7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f9200b-a5bb-49d7-a91e-394e8b2b2491"/>
    <ds:schemaRef ds:uri="805ce19d-c951-4ff5-96d9-8c14a9e2da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1011</TotalTime>
  <Words>1237</Words>
  <Application>Microsoft Office PowerPoint</Application>
  <PresentationFormat>Widescreen</PresentationFormat>
  <Paragraphs>140</Paragraphs>
  <Slides>21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Wingdings</vt:lpstr>
      <vt:lpstr>Wingdings 3</vt:lpstr>
      <vt:lpstr>Office Theme</vt:lpstr>
      <vt:lpstr>Unit 5 P3/M3 </vt:lpstr>
      <vt:lpstr>Learning aims </vt:lpstr>
      <vt:lpstr>Research using the sheets  </vt:lpstr>
      <vt:lpstr>PowerPoint Presentation</vt:lpstr>
      <vt:lpstr>P3 - explain how to incorporate ethical principles into the provision of support for individuals with different needs  </vt:lpstr>
      <vt:lpstr>Group task </vt:lpstr>
      <vt:lpstr>Questions for previous slide  </vt:lpstr>
      <vt:lpstr>Legislation and organisations </vt:lpstr>
      <vt:lpstr>Legislation and guidance</vt:lpstr>
      <vt:lpstr>PowerPoint Presentation</vt:lpstr>
      <vt:lpstr>Legislation that guides professionals  </vt:lpstr>
      <vt:lpstr>Case study – pointers </vt:lpstr>
      <vt:lpstr>Guidance </vt:lpstr>
      <vt:lpstr>DH decision support tool </vt:lpstr>
      <vt:lpstr>5 step framework </vt:lpstr>
      <vt:lpstr>NICE and NHS guidance on care pathways and care plans  </vt:lpstr>
      <vt:lpstr>Managing conflicts of interest: Guidance for clinical commissioning group   </vt:lpstr>
      <vt:lpstr>P3</vt:lpstr>
      <vt:lpstr>Learning aims </vt:lpstr>
      <vt:lpstr>How does what you considered in P3 benefits a service user? </vt:lpstr>
      <vt:lpstr>M3: Analyse how an ethical approach to providing support would benefit specific individuals with different needs</vt:lpstr>
    </vt:vector>
  </TitlesOfParts>
  <Company>Clapton Girls'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5 P3/M3</dc:title>
  <dc:creator>Natasha Underwood</dc:creator>
  <cp:lastModifiedBy>Joshua Goodacre</cp:lastModifiedBy>
  <cp:revision>46</cp:revision>
  <cp:lastPrinted>2018-06-05T08:17:30Z</cp:lastPrinted>
  <dcterms:created xsi:type="dcterms:W3CDTF">2016-10-18T06:49:47Z</dcterms:created>
  <dcterms:modified xsi:type="dcterms:W3CDTF">2023-02-02T09:34:50Z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0x010100E191DF398E88824E8E2716F9B3A6A4D7</vt:lpwstr>
  </property>
</Properties>
</file>